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554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4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1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4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92901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311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83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1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2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63573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6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967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397005D-D269-4A07-8BFC-55B922EB5A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Early-Career Women Academics: Between Neoliberalism and Gender Conservatism</a:t>
            </a:r>
            <a:br>
              <a:rPr lang="en-US" sz="4800" dirty="0"/>
            </a:br>
            <a:r>
              <a:rPr lang="en-US" sz="4800" dirty="0"/>
              <a:t> </a:t>
            </a:r>
            <a:br>
              <a:rPr lang="en-US" sz="4800" dirty="0"/>
            </a:br>
            <a:r>
              <a:rPr lang="en-US" sz="2400" dirty="0"/>
              <a:t>Marta </a:t>
            </a:r>
            <a:r>
              <a:rPr lang="en-US" sz="2400" dirty="0" err="1"/>
              <a:t>Vohlídalová</a:t>
            </a:r>
            <a:br>
              <a:rPr lang="en-US" sz="2400" dirty="0"/>
            </a:br>
            <a:endParaRPr lang="he-IL" sz="4800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040F1A0-97B3-47F9-8C69-618E37D68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8395" y="5759612"/>
            <a:ext cx="8045373" cy="742279"/>
          </a:xfrm>
        </p:spPr>
        <p:txBody>
          <a:bodyPr>
            <a:normAutofit/>
          </a:bodyPr>
          <a:lstStyle/>
          <a:p>
            <a:r>
              <a:rPr lang="he-IL" sz="2800" dirty="0"/>
              <a:t>מציגה: מיכל פרנקל</a:t>
            </a:r>
          </a:p>
        </p:txBody>
      </p:sp>
      <p:pic>
        <p:nvPicPr>
          <p:cNvPr id="1026" name="Picture 2" descr="Family and career in research">
            <a:extLst>
              <a:ext uri="{FF2B5EF4-FFF2-40B4-BE49-F238E27FC236}">
                <a16:creationId xmlns:a16="http://schemas.microsoft.com/office/drawing/2014/main" id="{D2150674-69D5-47DB-8CBE-42385D98D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59" y="4806034"/>
            <a:ext cx="3644245" cy="190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24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F0A9BA-0502-4DF2-82DA-D15D22043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לפני שמתחילות:</a:t>
            </a:r>
            <a:br>
              <a:rPr lang="he-IL" dirty="0"/>
            </a:br>
            <a:r>
              <a:rPr lang="he-IL" dirty="0"/>
              <a:t>כמה הערות על ההקשר המקומי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8962DA2-E886-43D1-9289-E096240A58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שמרנות מגדרית וחלוקת העבודה במשפחה בישראל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F0C825CD-76B5-407B-BF6A-000062125D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/>
              <a:t>ישראל אלופת המדינות העשירות בילודה. </a:t>
            </a:r>
          </a:p>
          <a:p>
            <a:r>
              <a:rPr lang="he-IL" dirty="0"/>
              <a:t>חוסר לגיטימציה לבחירה בהימנעות מהורות, וחוסר לגיטימציה לרווקות מאוחרת. </a:t>
            </a:r>
          </a:p>
          <a:p>
            <a:r>
              <a:rPr lang="he-IL" dirty="0"/>
              <a:t>נינה תורן (2005), חוסר לגיטימציה לרווקות ואל הורות גם באקדמיה, מביאות להרחקה של נשים החורגות מהנורמה. מוצאת גם                קורלציה חיובית בין ילדים למאמרים. </a:t>
            </a:r>
          </a:p>
          <a:p>
            <a:endParaRPr lang="he-IL" dirty="0"/>
          </a:p>
        </p:txBody>
      </p:sp>
      <p:sp>
        <p:nvSpPr>
          <p:cNvPr id="6" name="מציין מיקום טקסט 5">
            <a:extLst>
              <a:ext uri="{FF2B5EF4-FFF2-40B4-BE49-F238E27FC236}">
                <a16:creationId xmlns:a16="http://schemas.microsoft.com/office/drawing/2014/main" id="{C0E7D5D3-787D-4CFA-973C-F35294167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רפורמות ניאו ליברליות באקדמיה הישראלית</a:t>
            </a:r>
          </a:p>
        </p:txBody>
      </p:sp>
      <p:sp>
        <p:nvSpPr>
          <p:cNvPr id="7" name="מציין מיקום תוכן 6">
            <a:extLst>
              <a:ext uri="{FF2B5EF4-FFF2-40B4-BE49-F238E27FC236}">
                <a16:creationId xmlns:a16="http://schemas.microsoft.com/office/drawing/2014/main" id="{B2D26B78-7689-4BA3-BD40-DA758B1697C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/>
              <a:t>תהליך </a:t>
            </a:r>
            <a:r>
              <a:rPr lang="en-US" dirty="0"/>
              <a:t>Top Down</a:t>
            </a:r>
            <a:r>
              <a:rPr lang="he-IL" dirty="0"/>
              <a:t>, מעוגן ברפורמות ובהקצאת התקציבים של מל"ג, שמתרגמים מאפייני קריירה מסוימים לכסף עבור האוניברסיטאות ומכאן לדפוסי כניסה, קידום והישרדות של חברי וחברות סגל. </a:t>
            </a:r>
          </a:p>
          <a:p>
            <a:r>
              <a:rPr lang="he-IL" dirty="0"/>
              <a:t>דגש על </a:t>
            </a:r>
            <a:r>
              <a:rPr lang="he-IL" b="1" dirty="0"/>
              <a:t>תחרותיות</a:t>
            </a:r>
            <a:r>
              <a:rPr lang="he-IL" dirty="0"/>
              <a:t> ומדדים כמותיים. ראו אפקט דונה </a:t>
            </a:r>
            <a:r>
              <a:rPr lang="he-IL" dirty="0" err="1"/>
              <a:t>סטריקלנד</a:t>
            </a:r>
            <a:r>
              <a:rPr lang="he-IL" dirty="0"/>
              <a:t>.</a:t>
            </a:r>
          </a:p>
          <a:p>
            <a:r>
              <a:rPr lang="he-IL" dirty="0"/>
              <a:t>דגש על </a:t>
            </a:r>
            <a:r>
              <a:rPr lang="he-IL" dirty="0" err="1"/>
              <a:t>קציבת</a:t>
            </a:r>
            <a:r>
              <a:rPr lang="he-IL" dirty="0"/>
              <a:t> זמן. </a:t>
            </a:r>
          </a:p>
          <a:p>
            <a:r>
              <a:rPr lang="he-IL" dirty="0"/>
              <a:t>מצד שני: הקצאת תקציב לשילוב נשים מהווה הזדמנות "ניאו ליברלית."</a:t>
            </a:r>
          </a:p>
          <a:p>
            <a:endParaRPr lang="he-IL" dirty="0"/>
          </a:p>
          <a:p>
            <a:endParaRPr lang="he-IL" dirty="0"/>
          </a:p>
        </p:txBody>
      </p:sp>
      <p:pic>
        <p:nvPicPr>
          <p:cNvPr id="2050" name="Picture 2" descr="https://gendersite.org.il/wp-content/uploads/2015/10/25483837c.gif">
            <a:extLst>
              <a:ext uri="{FF2B5EF4-FFF2-40B4-BE49-F238E27FC236}">
                <a16:creationId xmlns:a16="http://schemas.microsoft.com/office/drawing/2014/main" id="{B8CCAC6C-2DEA-44BA-A71A-E2ED17DF4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53" y="4719702"/>
            <a:ext cx="1410926" cy="213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אל מדף ספרי ההיסטוריה: כלת פרס נובל בפיזיקה כמקרה למבחן המציאות">
            <a:extLst>
              <a:ext uri="{FF2B5EF4-FFF2-40B4-BE49-F238E27FC236}">
                <a16:creationId xmlns:a16="http://schemas.microsoft.com/office/drawing/2014/main" id="{704E7517-1ABC-4ACB-8FD1-A391359AD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296" y="5596866"/>
            <a:ext cx="2252025" cy="126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9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>
            <a:extLst>
              <a:ext uri="{FF2B5EF4-FFF2-40B4-BE49-F238E27FC236}">
                <a16:creationId xmlns:a16="http://schemas.microsoft.com/office/drawing/2014/main" id="{D7501855-6EA5-41A5-84EB-DAE752F4E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2800" dirty="0"/>
              <a:t>מאפייני האקדמיה הניאו-ליברלית</a:t>
            </a:r>
          </a:p>
        </p:txBody>
      </p:sp>
      <p:pic>
        <p:nvPicPr>
          <p:cNvPr id="3074" name="Picture 2" descr="אימון מנטלי - תחרויות, מחשבות ודיוק יכולות / אסף לב - רצים עם אסף">
            <a:extLst>
              <a:ext uri="{FF2B5EF4-FFF2-40B4-BE49-F238E27FC236}">
                <a16:creationId xmlns:a16="http://schemas.microsoft.com/office/drawing/2014/main" id="{025FD40E-BB12-42F8-8498-45E616E0C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22" y="2211882"/>
            <a:ext cx="6260061" cy="4150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מלבן 9">
            <a:extLst>
              <a:ext uri="{FF2B5EF4-FFF2-40B4-BE49-F238E27FC236}">
                <a16:creationId xmlns:a16="http://schemas.microsoft.com/office/drawing/2014/main" id="{495EC1BF-7D67-4047-91C5-7E1E6A6EDDB9}"/>
              </a:ext>
            </a:extLst>
          </p:cNvPr>
          <p:cNvSpPr/>
          <p:nvPr/>
        </p:nvSpPr>
        <p:spPr>
          <a:xfrm>
            <a:off x="7880808" y="1838259"/>
            <a:ext cx="3864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bg1"/>
                </a:solidFill>
              </a:rPr>
              <a:t>תחרות כמקדמת יעילות, פרודוקטיביות ומצוינות.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bg1"/>
                </a:solidFill>
              </a:rPr>
              <a:t>מדידה "אובייקטיבית" תמידית.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bg1"/>
                </a:solidFill>
              </a:rPr>
              <a:t>גיוס כספים תחרותי כמטרה בפני עצמה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bg1"/>
                </a:solidFill>
              </a:rPr>
              <a:t>מוביליות גלובלית כתנאי לקידום.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>
                <a:solidFill>
                  <a:schemeClr val="bg1"/>
                </a:solidFill>
              </a:rPr>
              <a:t>שוק עבודה מפוצל (מפולח) המתחלק למשרות טובות ומוגנות מול משרות זמניות בתנאים נחותים. </a:t>
            </a:r>
          </a:p>
        </p:txBody>
      </p:sp>
    </p:spTree>
    <p:extLst>
      <p:ext uri="{BB962C8B-B14F-4D97-AF65-F5344CB8AC3E}">
        <p14:creationId xmlns:p14="http://schemas.microsoft.com/office/powerpoint/2010/main" val="1903084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96AB180-F33E-4E6A-ADF3-F58D68D35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800" dirty="0"/>
              <a:t>משמעות מגדרית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71521CE-5491-4679-96FC-9E2C1E8BD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93930" y="1741336"/>
            <a:ext cx="3968683" cy="4913988"/>
          </a:xfrm>
        </p:spPr>
        <p:txBody>
          <a:bodyPr>
            <a:normAutofit lnSpcReduction="10000"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e-IL" sz="2000" b="1" dirty="0"/>
              <a:t>נשים מחונכות פחות לתחרותיות, וכאשר הן מתחרות זה נתפס כלא נשי, ולכן מתקבל בשלילה. 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e-IL" sz="2000" b="1" dirty="0"/>
              <a:t>המדדים האובייקטיביים אינם אובייקטיביים ומבוססי הנחות ממוגדרות. 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e-IL" sz="2000" b="1" dirty="0"/>
              <a:t>גיוס כספים נוטה להיות ממוגדר ומושפע מרשתות. כמדד בפני עצמו מקשה על נשים.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e-IL" sz="2000" b="1" dirty="0"/>
              <a:t>מוביליות מורכבת לנשים בהקשר המשפחתי 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e-IL" sz="2000" b="1" dirty="0"/>
              <a:t>נדחקות לשוק משני. 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he-IL" sz="2000" dirty="0"/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he-IL" sz="2000" dirty="0"/>
          </a:p>
        </p:txBody>
      </p:sp>
      <p:pic>
        <p:nvPicPr>
          <p:cNvPr id="4098" name="Picture 2" descr="White Male Privilege – Legally Brown">
            <a:extLst>
              <a:ext uri="{FF2B5EF4-FFF2-40B4-BE49-F238E27FC236}">
                <a16:creationId xmlns:a16="http://schemas.microsoft.com/office/drawing/2014/main" id="{CE28E554-C6E0-4C64-9584-55E5524AEC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808" y="1032814"/>
            <a:ext cx="5511538" cy="551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3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2AFD973-AEDD-4F7C-ABBE-D31E6041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המקרה הצ'כי 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6ACFC10-A5B3-4A00-9E13-205FD0FC9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6285" y="1741335"/>
            <a:ext cx="3800665" cy="4659465"/>
          </a:xfrm>
        </p:spPr>
        <p:txBody>
          <a:bodyPr>
            <a:normAutofit fontScale="92500" lnSpcReduction="20000"/>
          </a:bodyPr>
          <a:lstStyle/>
          <a:p>
            <a:r>
              <a:rPr lang="he-IL" sz="2000" dirty="0"/>
              <a:t>כניסה מהירה של רפורמות ניאו ליברליות. </a:t>
            </a:r>
          </a:p>
          <a:p>
            <a:endParaRPr lang="he-IL" sz="2000" dirty="0"/>
          </a:p>
          <a:p>
            <a:r>
              <a:rPr lang="he-IL" sz="2000" dirty="0"/>
              <a:t>אין מדיניות מקבילה של הגנה על הוגנות מגדרית שקיימת במדינות אחרות</a:t>
            </a:r>
          </a:p>
          <a:p>
            <a:endParaRPr lang="he-IL" sz="2000" dirty="0"/>
          </a:p>
          <a:p>
            <a:r>
              <a:rPr lang="he-IL" sz="2000" dirty="0"/>
              <a:t>תרבות (משטר מגדרי) שמקבל חלוקת עבודה מגדרית בעיקר סביב משפחה, ומתנגד להגנה מיוחדת על נשים. </a:t>
            </a:r>
          </a:p>
          <a:p>
            <a:r>
              <a:rPr lang="he-IL" sz="2000" dirty="0"/>
              <a:t>אין הסדרי טיפול בילדים ממוסדים ואין תמיכה בכניסת גברים לטיפול. </a:t>
            </a:r>
          </a:p>
          <a:p>
            <a:endParaRPr lang="he-IL" sz="2000" dirty="0"/>
          </a:p>
        </p:txBody>
      </p:sp>
      <p:pic>
        <p:nvPicPr>
          <p:cNvPr id="7170" name="Picture 2" descr="דגל צ'כיה - Czech Republic flag">
            <a:extLst>
              <a:ext uri="{FF2B5EF4-FFF2-40B4-BE49-F238E27FC236}">
                <a16:creationId xmlns:a16="http://schemas.microsoft.com/office/drawing/2014/main" id="{EF56ED90-180C-4D38-B9DA-FF79EEF7AB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452" y="2045616"/>
            <a:ext cx="4285415" cy="3092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003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078A15E-92B2-44BC-889F-972C4489F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2800" dirty="0"/>
              <a:t>מתודולוגיה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D70B161-8856-4564-935B-64315D689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13163" y="1741336"/>
            <a:ext cx="3916837" cy="4829146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e-IL" sz="1900" b="1" dirty="0"/>
              <a:t>שני סבבי ראיונות (פאנל)</a:t>
            </a:r>
          </a:p>
          <a:p>
            <a:pPr marL="80010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chemeClr val="bg1"/>
                </a:solidFill>
              </a:rPr>
              <a:t>2006-7, ראיונות עומק עם 14 נשים צעירות שהוגדרו על ידי סביבתן ככוכבות פוטנציאליות.</a:t>
            </a:r>
          </a:p>
          <a:p>
            <a:pPr marL="80010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chemeClr val="bg1"/>
                </a:solidFill>
              </a:rPr>
              <a:t>2013-4, חזרה לאותן מרואיינות</a:t>
            </a:r>
            <a:r>
              <a:rPr lang="he-IL" sz="1700" b="1" dirty="0"/>
              <a:t>.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he-IL" sz="1900" b="1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e-IL" sz="1900" b="1" dirty="0"/>
              <a:t>מחקר לאורך מהלך החיים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e-IL" sz="1900" b="1" dirty="0"/>
              <a:t>שחקנים חברתיים כמשוקעים בסביבתן המוסדית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he-IL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he-IL" dirty="0"/>
          </a:p>
        </p:txBody>
      </p:sp>
      <p:pic>
        <p:nvPicPr>
          <p:cNvPr id="5122" name="Picture 2" descr="A Guided Study of Gerontology: Life Course Perspective">
            <a:extLst>
              <a:ext uri="{FF2B5EF4-FFF2-40B4-BE49-F238E27FC236}">
                <a16:creationId xmlns:a16="http://schemas.microsoft.com/office/drawing/2014/main" id="{659EE3C4-64FA-43AF-AB17-609FFC5618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42" y="1435196"/>
            <a:ext cx="5657000" cy="482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962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E3970AC-03FE-40A4-A4A5-077198A99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2800" dirty="0"/>
              <a:t>ממצאים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2A530C4-84CF-47C3-943B-FC205E752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43101" y="1741335"/>
            <a:ext cx="4015819" cy="4800867"/>
          </a:xfrm>
        </p:spPr>
        <p:txBody>
          <a:bodyPr>
            <a:normAutofit fontScale="77500" lnSpcReduction="20000"/>
          </a:bodyPr>
          <a:lstStyle/>
          <a:p>
            <a:r>
              <a:rPr lang="he-IL" sz="2000" b="1" dirty="0"/>
              <a:t>4 מסלולים</a:t>
            </a:r>
          </a:p>
          <a:p>
            <a:endParaRPr lang="he-IL" sz="2000" b="1" dirty="0"/>
          </a:p>
          <a:p>
            <a:pPr marL="457200" indent="-457200">
              <a:buAutoNum type="arabicPeriod"/>
            </a:pPr>
            <a:r>
              <a:rPr lang="he-IL" sz="2000" b="1" dirty="0"/>
              <a:t>1. קידום מהיר (2 מקרים). מאפיינת נשים ללא מגבלות משפחתיות שעובדות בחו"ל.</a:t>
            </a:r>
          </a:p>
          <a:p>
            <a:pPr marL="457200" indent="-457200">
              <a:buAutoNum type="arabicPeriod"/>
            </a:pPr>
            <a:r>
              <a:rPr lang="he-IL" sz="2000" b="1" dirty="0"/>
              <a:t>2. עזיבת הקריירה האקדמית (3 נשים) (בעיקר סביב צרכי המשפחה).</a:t>
            </a:r>
          </a:p>
          <a:p>
            <a:pPr marL="457200" indent="-457200">
              <a:buAutoNum type="arabicPeriod"/>
            </a:pPr>
            <a:r>
              <a:rPr lang="he-IL" sz="2000" b="1" dirty="0"/>
              <a:t>3.  קריירה שהתקדמה ונתקעה (6 נשים) (סביב ילודה ומשפחה)</a:t>
            </a:r>
          </a:p>
          <a:p>
            <a:pPr marL="457200" indent="-457200">
              <a:buAutoNum type="arabicPeriod"/>
            </a:pPr>
            <a:r>
              <a:rPr lang="he-IL" sz="2000" b="1" dirty="0"/>
              <a:t>4. תקועות בהתחלה (3 נשים). לא התקדמו מאז סבב הראיונות הראשון. ביקורת </a:t>
            </a:r>
            <a:r>
              <a:rPr lang="he-IL" sz="2000" b="1" dirty="0" err="1"/>
              <a:t>הניאוליברליזם</a:t>
            </a:r>
            <a:r>
              <a:rPr lang="he-IL" sz="2000" b="1" dirty="0"/>
              <a:t> האקדמי. חוסר יכולת לדמיין משפחה בתנאי העבודה הקיימים. </a:t>
            </a:r>
          </a:p>
          <a:p>
            <a:pPr marL="457200" indent="-457200">
              <a:buAutoNum type="arabicPeriod"/>
            </a:pPr>
            <a:r>
              <a:rPr lang="he-IL" sz="2000" b="1" dirty="0"/>
              <a:t> </a:t>
            </a:r>
          </a:p>
          <a:p>
            <a:endParaRPr lang="he-IL" dirty="0"/>
          </a:p>
        </p:txBody>
      </p:sp>
      <p:pic>
        <p:nvPicPr>
          <p:cNvPr id="6146" name="Picture 2" descr="The Four Ways Board Appointments are Made - Board Direction">
            <a:extLst>
              <a:ext uri="{FF2B5EF4-FFF2-40B4-BE49-F238E27FC236}">
                <a16:creationId xmlns:a16="http://schemas.microsoft.com/office/drawing/2014/main" id="{2E1A46CB-043F-4E22-9F38-28B30B3AD3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1125701"/>
            <a:ext cx="6157913" cy="457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24544FE-2003-4371-985F-5CFAD7DFD37A}"/>
              </a:ext>
            </a:extLst>
          </p:cNvPr>
          <p:cNvSpPr txBox="1"/>
          <p:nvPr/>
        </p:nvSpPr>
        <p:spPr>
          <a:xfrm>
            <a:off x="471340" y="5627802"/>
            <a:ext cx="32711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i="1" dirty="0"/>
              <a:t>Decelerated career growth</a:t>
            </a:r>
            <a:endParaRPr lang="he-IL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B2566A-BE1C-4186-8873-53C8840A3933}"/>
              </a:ext>
            </a:extLst>
          </p:cNvPr>
          <p:cNvSpPr txBox="1"/>
          <p:nvPr/>
        </p:nvSpPr>
        <p:spPr>
          <a:xfrm>
            <a:off x="5740923" y="5258470"/>
            <a:ext cx="171567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i="1" dirty="0"/>
              <a:t>Stalled careers</a:t>
            </a:r>
            <a:endParaRPr lang="he-IL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4B8308-E287-42DD-BF04-0FF3BCF67CE7}"/>
              </a:ext>
            </a:extLst>
          </p:cNvPr>
          <p:cNvSpPr txBox="1"/>
          <p:nvPr/>
        </p:nvSpPr>
        <p:spPr>
          <a:xfrm>
            <a:off x="5452894" y="1157451"/>
            <a:ext cx="21775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i="1" dirty="0"/>
              <a:t>Leaving academic research</a:t>
            </a:r>
            <a:endParaRPr lang="he-IL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D6299F-74A0-45E9-9810-DF21F048397C}"/>
              </a:ext>
            </a:extLst>
          </p:cNvPr>
          <p:cNvSpPr txBox="1"/>
          <p:nvPr/>
        </p:nvSpPr>
        <p:spPr>
          <a:xfrm>
            <a:off x="2167749" y="787119"/>
            <a:ext cx="260179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i="1" dirty="0"/>
              <a:t>Significant career advancement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380791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51A0656-61A1-4DF3-A46A-58AD24B17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מה השאלות שנשארות לנו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C7C739C-8E3A-4742-AA09-D6156305D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מה קורה </a:t>
            </a:r>
            <a:r>
              <a:rPr lang="he-IL" dirty="0" err="1"/>
              <a:t>אצלינו</a:t>
            </a:r>
            <a:r>
              <a:rPr lang="he-IL" dirty="0"/>
              <a:t>?</a:t>
            </a:r>
          </a:p>
          <a:p>
            <a:r>
              <a:rPr lang="he-IL" dirty="0"/>
              <a:t>מה אנחנו כנשים בראשית הקריירה יכולות לעשות?</a:t>
            </a:r>
          </a:p>
          <a:p>
            <a:r>
              <a:rPr lang="he-IL" dirty="0"/>
              <a:t>מה אנחנו כנשים בכירות יכולות לעשות?</a:t>
            </a:r>
          </a:p>
        </p:txBody>
      </p:sp>
    </p:spTree>
    <p:extLst>
      <p:ext uri="{BB962C8B-B14F-4D97-AF65-F5344CB8AC3E}">
        <p14:creationId xmlns:p14="http://schemas.microsoft.com/office/powerpoint/2010/main" val="2504068872"/>
      </p:ext>
    </p:extLst>
  </p:cSld>
  <p:clrMapOvr>
    <a:masterClrMapping/>
  </p:clrMapOvr>
</p:sld>
</file>

<file path=ppt/theme/theme1.xml><?xml version="1.0" encoding="utf-8"?>
<a:theme xmlns:a="http://schemas.openxmlformats.org/drawingml/2006/main" name="תג">
  <a:themeElements>
    <a:clrScheme name="סגול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תג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תג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תג</Template>
  <TotalTime>2782</TotalTime>
  <Words>433</Words>
  <Application>Microsoft Office PowerPoint</Application>
  <PresentationFormat>מסך רחב</PresentationFormat>
  <Paragraphs>54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תג</vt:lpstr>
      <vt:lpstr>Early-Career Women Academics: Between Neoliberalism and Gender Conservatism   Marta Vohlídalová </vt:lpstr>
      <vt:lpstr>לפני שמתחילות: כמה הערות על ההקשר המקומי</vt:lpstr>
      <vt:lpstr>מאפייני האקדמיה הניאו-ליברלית</vt:lpstr>
      <vt:lpstr>משמעות מגדרית</vt:lpstr>
      <vt:lpstr>המקרה הצ'כי </vt:lpstr>
      <vt:lpstr>מתודולוגיה</vt:lpstr>
      <vt:lpstr>ממצאים</vt:lpstr>
      <vt:lpstr>מה השאלות שנשארות לנו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Early-Career Women Academics: Between Neoliberalism and Gender Conservatism   Marta Vohlídalová</dc:title>
  <dc:creator>מיכל פרנקל</dc:creator>
  <cp:lastModifiedBy>מיכל פרנקל</cp:lastModifiedBy>
  <cp:revision>15</cp:revision>
  <dcterms:created xsi:type="dcterms:W3CDTF">2021-01-03T11:34:55Z</dcterms:created>
  <dcterms:modified xsi:type="dcterms:W3CDTF">2021-01-05T09:57:30Z</dcterms:modified>
</cp:coreProperties>
</file>