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3"/>
  </p:notesMasterIdLst>
  <p:sldIdLst>
    <p:sldId id="257" r:id="rId2"/>
    <p:sldId id="258" r:id="rId3"/>
    <p:sldId id="259" r:id="rId4"/>
    <p:sldId id="260" r:id="rId5"/>
    <p:sldId id="263" r:id="rId6"/>
    <p:sldId id="262" r:id="rId7"/>
    <p:sldId id="264" r:id="rId8"/>
    <p:sldId id="265" r:id="rId9"/>
    <p:sldId id="269" r:id="rId10"/>
    <p:sldId id="267" r:id="rId11"/>
    <p:sldId id="266" r:id="rId12"/>
    <p:sldId id="268"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2C75378-1698-427B-B6E4-A0A2CE329815}" type="datetimeFigureOut">
              <a:rPr lang="he-IL" smtClean="0"/>
              <a:t>ט"ו/טבת/תשפ"א</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B955BC8-FDA2-4D3B-9011-5E90BEDEC8AA}" type="slidenum">
              <a:rPr lang="he-IL" smtClean="0"/>
              <a:t>‹#›</a:t>
            </a:fld>
            <a:endParaRPr lang="he-IL"/>
          </a:p>
        </p:txBody>
      </p:sp>
    </p:spTree>
    <p:extLst>
      <p:ext uri="{BB962C8B-B14F-4D97-AF65-F5344CB8AC3E}">
        <p14:creationId xmlns:p14="http://schemas.microsoft.com/office/powerpoint/2010/main" val="14860861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FE414530-320C-4A2A-BC6E-FF8CCB3A244D}" type="slidenum">
              <a:rPr lang="he-IL" smtClean="0">
                <a:solidFill>
                  <a:prstClr val="black"/>
                </a:solidFill>
              </a:rPr>
              <a:pPr/>
              <a:t>1</a:t>
            </a:fld>
            <a:endParaRPr lang="he-IL">
              <a:solidFill>
                <a:prstClr val="black"/>
              </a:solidFill>
            </a:endParaRPr>
          </a:p>
        </p:txBody>
      </p:sp>
    </p:spTree>
    <p:extLst>
      <p:ext uri="{BB962C8B-B14F-4D97-AF65-F5344CB8AC3E}">
        <p14:creationId xmlns:p14="http://schemas.microsoft.com/office/powerpoint/2010/main" val="3465407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10</a:t>
            </a:fld>
            <a:endParaRPr lang="he-IL"/>
          </a:p>
        </p:txBody>
      </p:sp>
    </p:spTree>
    <p:extLst>
      <p:ext uri="{BB962C8B-B14F-4D97-AF65-F5344CB8AC3E}">
        <p14:creationId xmlns:p14="http://schemas.microsoft.com/office/powerpoint/2010/main" val="4215685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11</a:t>
            </a:fld>
            <a:endParaRPr lang="he-IL"/>
          </a:p>
        </p:txBody>
      </p:sp>
    </p:spTree>
    <p:extLst>
      <p:ext uri="{BB962C8B-B14F-4D97-AF65-F5344CB8AC3E}">
        <p14:creationId xmlns:p14="http://schemas.microsoft.com/office/powerpoint/2010/main" val="1331615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12</a:t>
            </a:fld>
            <a:endParaRPr lang="he-IL"/>
          </a:p>
        </p:txBody>
      </p:sp>
    </p:spTree>
    <p:extLst>
      <p:ext uri="{BB962C8B-B14F-4D97-AF65-F5344CB8AC3E}">
        <p14:creationId xmlns:p14="http://schemas.microsoft.com/office/powerpoint/2010/main" val="1711495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13</a:t>
            </a:fld>
            <a:endParaRPr lang="he-IL"/>
          </a:p>
        </p:txBody>
      </p:sp>
    </p:spTree>
    <p:extLst>
      <p:ext uri="{BB962C8B-B14F-4D97-AF65-F5344CB8AC3E}">
        <p14:creationId xmlns:p14="http://schemas.microsoft.com/office/powerpoint/2010/main" val="4097025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14</a:t>
            </a:fld>
            <a:endParaRPr lang="he-IL"/>
          </a:p>
        </p:txBody>
      </p:sp>
    </p:spTree>
    <p:extLst>
      <p:ext uri="{BB962C8B-B14F-4D97-AF65-F5344CB8AC3E}">
        <p14:creationId xmlns:p14="http://schemas.microsoft.com/office/powerpoint/2010/main" val="3424382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15</a:t>
            </a:fld>
            <a:endParaRPr lang="he-IL"/>
          </a:p>
        </p:txBody>
      </p:sp>
    </p:spTree>
    <p:extLst>
      <p:ext uri="{BB962C8B-B14F-4D97-AF65-F5344CB8AC3E}">
        <p14:creationId xmlns:p14="http://schemas.microsoft.com/office/powerpoint/2010/main" val="3981618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16</a:t>
            </a:fld>
            <a:endParaRPr lang="he-IL"/>
          </a:p>
        </p:txBody>
      </p:sp>
    </p:spTree>
    <p:extLst>
      <p:ext uri="{BB962C8B-B14F-4D97-AF65-F5344CB8AC3E}">
        <p14:creationId xmlns:p14="http://schemas.microsoft.com/office/powerpoint/2010/main" val="3920747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17</a:t>
            </a:fld>
            <a:endParaRPr lang="he-IL"/>
          </a:p>
        </p:txBody>
      </p:sp>
    </p:spTree>
    <p:extLst>
      <p:ext uri="{BB962C8B-B14F-4D97-AF65-F5344CB8AC3E}">
        <p14:creationId xmlns:p14="http://schemas.microsoft.com/office/powerpoint/2010/main" val="726311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18</a:t>
            </a:fld>
            <a:endParaRPr lang="he-IL"/>
          </a:p>
        </p:txBody>
      </p:sp>
    </p:spTree>
    <p:extLst>
      <p:ext uri="{BB962C8B-B14F-4D97-AF65-F5344CB8AC3E}">
        <p14:creationId xmlns:p14="http://schemas.microsoft.com/office/powerpoint/2010/main" val="2572509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19</a:t>
            </a:fld>
            <a:endParaRPr lang="he-IL"/>
          </a:p>
        </p:txBody>
      </p:sp>
    </p:spTree>
    <p:extLst>
      <p:ext uri="{BB962C8B-B14F-4D97-AF65-F5344CB8AC3E}">
        <p14:creationId xmlns:p14="http://schemas.microsoft.com/office/powerpoint/2010/main" val="1480119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2</a:t>
            </a:fld>
            <a:endParaRPr lang="he-IL"/>
          </a:p>
        </p:txBody>
      </p:sp>
    </p:spTree>
    <p:extLst>
      <p:ext uri="{BB962C8B-B14F-4D97-AF65-F5344CB8AC3E}">
        <p14:creationId xmlns:p14="http://schemas.microsoft.com/office/powerpoint/2010/main" val="963693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20</a:t>
            </a:fld>
            <a:endParaRPr lang="he-IL"/>
          </a:p>
        </p:txBody>
      </p:sp>
    </p:spTree>
    <p:extLst>
      <p:ext uri="{BB962C8B-B14F-4D97-AF65-F5344CB8AC3E}">
        <p14:creationId xmlns:p14="http://schemas.microsoft.com/office/powerpoint/2010/main" val="121793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21</a:t>
            </a:fld>
            <a:endParaRPr lang="he-IL"/>
          </a:p>
        </p:txBody>
      </p:sp>
    </p:spTree>
    <p:extLst>
      <p:ext uri="{BB962C8B-B14F-4D97-AF65-F5344CB8AC3E}">
        <p14:creationId xmlns:p14="http://schemas.microsoft.com/office/powerpoint/2010/main" val="2637410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3</a:t>
            </a:fld>
            <a:endParaRPr lang="he-IL"/>
          </a:p>
        </p:txBody>
      </p:sp>
    </p:spTree>
    <p:extLst>
      <p:ext uri="{BB962C8B-B14F-4D97-AF65-F5344CB8AC3E}">
        <p14:creationId xmlns:p14="http://schemas.microsoft.com/office/powerpoint/2010/main" val="2481248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4</a:t>
            </a:fld>
            <a:endParaRPr lang="he-IL"/>
          </a:p>
        </p:txBody>
      </p:sp>
    </p:spTree>
    <p:extLst>
      <p:ext uri="{BB962C8B-B14F-4D97-AF65-F5344CB8AC3E}">
        <p14:creationId xmlns:p14="http://schemas.microsoft.com/office/powerpoint/2010/main" val="245836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5</a:t>
            </a:fld>
            <a:endParaRPr lang="he-IL"/>
          </a:p>
        </p:txBody>
      </p:sp>
    </p:spTree>
    <p:extLst>
      <p:ext uri="{BB962C8B-B14F-4D97-AF65-F5344CB8AC3E}">
        <p14:creationId xmlns:p14="http://schemas.microsoft.com/office/powerpoint/2010/main" val="3619738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6</a:t>
            </a:fld>
            <a:endParaRPr lang="he-IL"/>
          </a:p>
        </p:txBody>
      </p:sp>
    </p:spTree>
    <p:extLst>
      <p:ext uri="{BB962C8B-B14F-4D97-AF65-F5344CB8AC3E}">
        <p14:creationId xmlns:p14="http://schemas.microsoft.com/office/powerpoint/2010/main" val="2052747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7</a:t>
            </a:fld>
            <a:endParaRPr lang="he-IL"/>
          </a:p>
        </p:txBody>
      </p:sp>
    </p:spTree>
    <p:extLst>
      <p:ext uri="{BB962C8B-B14F-4D97-AF65-F5344CB8AC3E}">
        <p14:creationId xmlns:p14="http://schemas.microsoft.com/office/powerpoint/2010/main" val="24063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8</a:t>
            </a:fld>
            <a:endParaRPr lang="he-IL"/>
          </a:p>
        </p:txBody>
      </p:sp>
    </p:spTree>
    <p:extLst>
      <p:ext uri="{BB962C8B-B14F-4D97-AF65-F5344CB8AC3E}">
        <p14:creationId xmlns:p14="http://schemas.microsoft.com/office/powerpoint/2010/main" val="232309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3B955BC8-FDA2-4D3B-9011-5E90BEDEC8AA}" type="slidenum">
              <a:rPr lang="he-IL" smtClean="0"/>
              <a:t>9</a:t>
            </a:fld>
            <a:endParaRPr lang="he-IL"/>
          </a:p>
        </p:txBody>
      </p:sp>
    </p:spTree>
    <p:extLst>
      <p:ext uri="{BB962C8B-B14F-4D97-AF65-F5344CB8AC3E}">
        <p14:creationId xmlns:p14="http://schemas.microsoft.com/office/powerpoint/2010/main" val="32803664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1255954187"/>
      </p:ext>
    </p:extLst>
  </p:cSld>
  <p:clrMapOvr>
    <a:masterClrMapping/>
  </p:clrMapOvr>
  <p:transition spd="slow">
    <p:cover dir="ru"/>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17397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B9B44E-7708-4ACF-A0E7-804FF4BE76A8}" type="slidenum">
              <a:rPr lang="he-IL" smtClean="0"/>
              <a:pPr/>
              <a:t>‹#›</a:t>
            </a:fld>
            <a:endParaRPr lang="he-I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566621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5"/>
          <p:cNvSpPr>
            <a:spLocks noGrp="1"/>
          </p:cNvSpPr>
          <p:nvPr>
            <p:ph type="ftr" sz="quarter" idx="11"/>
          </p:nvPr>
        </p:nvSpPr>
        <p:spPr/>
        <p:txBody>
          <a:bodyPr/>
          <a:lstStyle/>
          <a:p>
            <a:endParaRPr lang="he-IL">
              <a:solidFill>
                <a:srgbClr val="696464"/>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1593041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5"/>
          <p:cNvSpPr>
            <a:spLocks noGrp="1"/>
          </p:cNvSpPr>
          <p:nvPr>
            <p:ph type="ftr" sz="quarter" idx="11"/>
          </p:nvPr>
        </p:nvSpPr>
        <p:spPr/>
        <p:txBody>
          <a:bodyPr/>
          <a:lstStyle/>
          <a:p>
            <a:endParaRPr lang="he-IL">
              <a:solidFill>
                <a:srgbClr val="696464"/>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B9B44E-7708-4ACF-A0E7-804FF4BE76A8}" type="slidenum">
              <a:rPr lang="he-IL" smtClean="0"/>
              <a:pPr/>
              <a:t>‹#›</a:t>
            </a:fld>
            <a:endParaRPr lang="he-I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996722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5"/>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2251176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658195021"/>
      </p:ext>
    </p:extLst>
  </p:cSld>
  <p:clrMapOvr>
    <a:masterClrMapping/>
  </p:clrMapOvr>
  <p:transition spd="slow">
    <p:cover dir="ru"/>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3883858444"/>
      </p:ext>
    </p:extLst>
  </p:cSld>
  <p:clrMapOvr>
    <a:masterClrMapping/>
  </p:clrMapOvr>
  <p:transition spd="slow">
    <p:cover dir="ru"/>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3"/>
          <p:cNvSpPr>
            <a:spLocks noGrp="1"/>
          </p:cNvSpPr>
          <p:nvPr>
            <p:ph type="dt" sz="half" idx="10"/>
          </p:nvPr>
        </p:nvSpPr>
        <p:spPr/>
        <p:txBody>
          <a:bodyPr/>
          <a:lstStyle>
            <a:lvl1pPr>
              <a:defRPr/>
            </a:lvl1p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4"/>
          <p:cNvSpPr>
            <a:spLocks noGrp="1"/>
          </p:cNvSpPr>
          <p:nvPr>
            <p:ph type="ftr" sz="quarter" idx="11"/>
          </p:nvPr>
        </p:nvSpPr>
        <p:spPr/>
        <p:txBody>
          <a:bodyPr/>
          <a:lstStyle>
            <a:lvl1pPr>
              <a:defRPr/>
            </a:lvl1pPr>
          </a:lstStyle>
          <a:p>
            <a:endParaRPr lang="he-IL">
              <a:solidFill>
                <a:srgbClr val="696464"/>
              </a:solidFill>
            </a:endParaRPr>
          </a:p>
        </p:txBody>
      </p:sp>
      <p:sp>
        <p:nvSpPr>
          <p:cNvPr id="7" name="Slide Number Placeholder 5"/>
          <p:cNvSpPr>
            <a:spLocks noGrp="1"/>
          </p:cNvSpPr>
          <p:nvPr>
            <p:ph type="sldNum" sz="quarter" idx="12"/>
          </p:nvPr>
        </p:nvSpPr>
        <p:spPr/>
        <p:txBody>
          <a:bodyPr/>
          <a:lstStyle>
            <a:lvl1pPr>
              <a:defRPr/>
            </a:lvl1pPr>
          </a:lstStyle>
          <a:p>
            <a:fld id="{44B9B44E-7708-4ACF-A0E7-804FF4BE76A8}" type="slidenum">
              <a:rPr lang="he-IL" smtClean="0"/>
              <a:pPr/>
              <a:t>‹#›</a:t>
            </a:fld>
            <a:endParaRPr lang="he-IL"/>
          </a:p>
        </p:txBody>
      </p:sp>
    </p:spTree>
    <p:extLst>
      <p:ext uri="{BB962C8B-B14F-4D97-AF65-F5344CB8AC3E}">
        <p14:creationId xmlns:p14="http://schemas.microsoft.com/office/powerpoint/2010/main" val="3256136115"/>
      </p:ext>
    </p:extLst>
  </p:cSld>
  <p:clrMapOvr>
    <a:masterClrMapping/>
  </p:clrMapOvr>
  <p:transition spd="slow">
    <p:cover dir="ru"/>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he-IL" noProof="0"/>
          </a:p>
        </p:txBody>
      </p:sp>
      <p:sp>
        <p:nvSpPr>
          <p:cNvPr id="4" name="Date Placeholder 3"/>
          <p:cNvSpPr>
            <a:spLocks noGrp="1"/>
          </p:cNvSpPr>
          <p:nvPr>
            <p:ph type="dt" sz="half" idx="10"/>
          </p:nvPr>
        </p:nvSpPr>
        <p:spPr/>
        <p:txBody>
          <a:bodyPr/>
          <a:lstStyle>
            <a:lvl1pPr>
              <a:defRPr/>
            </a:lvl1p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lvl1pPr>
              <a:defRPr/>
            </a:lvl1pPr>
          </a:lstStyle>
          <a:p>
            <a:endParaRPr lang="he-IL">
              <a:solidFill>
                <a:srgbClr val="696464"/>
              </a:solidFill>
            </a:endParaRPr>
          </a:p>
        </p:txBody>
      </p:sp>
      <p:sp>
        <p:nvSpPr>
          <p:cNvPr id="6" name="Slide Number Placeholder 5"/>
          <p:cNvSpPr>
            <a:spLocks noGrp="1"/>
          </p:cNvSpPr>
          <p:nvPr>
            <p:ph type="sldNum" sz="quarter" idx="12"/>
          </p:nvPr>
        </p:nvSpPr>
        <p:spPr/>
        <p:txBody>
          <a:bodyPr/>
          <a:lstStyle>
            <a:lvl1pPr>
              <a:defRPr/>
            </a:lvl1pPr>
          </a:lstStyle>
          <a:p>
            <a:fld id="{44B9B44E-7708-4ACF-A0E7-804FF4BE76A8}" type="slidenum">
              <a:rPr lang="he-IL" smtClean="0"/>
              <a:pPr/>
              <a:t>‹#›</a:t>
            </a:fld>
            <a:endParaRPr lang="he-IL"/>
          </a:p>
        </p:txBody>
      </p:sp>
    </p:spTree>
    <p:extLst>
      <p:ext uri="{BB962C8B-B14F-4D97-AF65-F5344CB8AC3E}">
        <p14:creationId xmlns:p14="http://schemas.microsoft.com/office/powerpoint/2010/main" val="2608776755"/>
      </p:ext>
    </p:extLst>
  </p:cSld>
  <p:clrMapOvr>
    <a:masterClrMapping/>
  </p:clrMapOvr>
  <p:transition spd="slow">
    <p:cover dir="ru"/>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3823219866"/>
      </p:ext>
    </p:extLst>
  </p:cSld>
  <p:clrMapOvr>
    <a:masterClrMapping/>
  </p:clrMapOvr>
  <p:transition spd="slow">
    <p:cover dir="ru"/>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11"/>
          </p:nvPr>
        </p:nvSpPr>
        <p:spPr/>
        <p:txBody>
          <a:bodyPr/>
          <a:lstStyle/>
          <a:p>
            <a:endParaRPr lang="he-IL">
              <a:solidFill>
                <a:srgbClr val="696464"/>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1228316951"/>
      </p:ext>
    </p:extLst>
  </p:cSld>
  <p:clrMapOvr>
    <a:masterClrMapping/>
  </p:clrMapOvr>
  <p:transition spd="slow">
    <p:cover dir="ru"/>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5"/>
          <p:cNvSpPr>
            <a:spLocks noGrp="1"/>
          </p:cNvSpPr>
          <p:nvPr>
            <p:ph type="ftr" sz="quarter" idx="11"/>
          </p:nvPr>
        </p:nvSpPr>
        <p:spPr/>
        <p:txBody>
          <a:bodyPr/>
          <a:lstStyle/>
          <a:p>
            <a:endParaRPr lang="he-IL">
              <a:solidFill>
                <a:srgbClr val="696464"/>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688133679"/>
      </p:ext>
    </p:extLst>
  </p:cSld>
  <p:clrMapOvr>
    <a:masterClrMapping/>
  </p:clrMapOvr>
  <p:transition spd="slow">
    <p:cover dir="ru"/>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8" name="Footer Placeholder 7"/>
          <p:cNvSpPr>
            <a:spLocks noGrp="1"/>
          </p:cNvSpPr>
          <p:nvPr>
            <p:ph type="ftr" sz="quarter" idx="11"/>
          </p:nvPr>
        </p:nvSpPr>
        <p:spPr/>
        <p:txBody>
          <a:bodyPr/>
          <a:lstStyle/>
          <a:p>
            <a:endParaRPr lang="he-IL">
              <a:solidFill>
                <a:srgbClr val="696464"/>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335455403"/>
      </p:ext>
    </p:extLst>
  </p:cSld>
  <p:clrMapOvr>
    <a:masterClrMapping/>
  </p:clrMapOvr>
  <p:transition spd="slow">
    <p:cover dir="ru"/>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4" name="Footer Placeholder 3"/>
          <p:cNvSpPr>
            <a:spLocks noGrp="1"/>
          </p:cNvSpPr>
          <p:nvPr>
            <p:ph type="ftr" sz="quarter" idx="11"/>
          </p:nvPr>
        </p:nvSpPr>
        <p:spPr/>
        <p:txBody>
          <a:bodyPr/>
          <a:lstStyle/>
          <a:p>
            <a:endParaRPr lang="he-IL">
              <a:solidFill>
                <a:srgbClr val="696464"/>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74027280"/>
      </p:ext>
    </p:extLst>
  </p:cSld>
  <p:clrMapOvr>
    <a:masterClrMapping/>
  </p:clrMapOvr>
  <p:transition spd="slow">
    <p:cover dir="ru"/>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3" name="Footer Placeholder 2"/>
          <p:cNvSpPr>
            <a:spLocks noGrp="1"/>
          </p:cNvSpPr>
          <p:nvPr>
            <p:ph type="ftr" sz="quarter" idx="11"/>
          </p:nvPr>
        </p:nvSpPr>
        <p:spPr/>
        <p:txBody>
          <a:bodyPr/>
          <a:lstStyle/>
          <a:p>
            <a:endParaRPr lang="he-IL">
              <a:solidFill>
                <a:srgbClr val="696464"/>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1903649553"/>
      </p:ext>
    </p:extLst>
  </p:cSld>
  <p:clrMapOvr>
    <a:masterClrMapping/>
  </p:clrMapOvr>
  <p:transition spd="slow">
    <p:cover dir="ru"/>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5"/>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314301406"/>
      </p:ext>
    </p:extLst>
  </p:cSld>
  <p:clrMapOvr>
    <a:masterClrMapping/>
  </p:clrMapOvr>
  <p:transition spd="slow">
    <p:cover dir="ru"/>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6" name="Footer Placeholder 5"/>
          <p:cNvSpPr>
            <a:spLocks noGrp="1"/>
          </p:cNvSpPr>
          <p:nvPr>
            <p:ph type="ftr" sz="quarter" idx="11"/>
          </p:nvPr>
        </p:nvSpPr>
        <p:spPr/>
        <p:txBody>
          <a:bodyPr/>
          <a:lstStyle/>
          <a:p>
            <a:endParaRPr lang="he-IL">
              <a:solidFill>
                <a:srgbClr val="696464"/>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B9B44E-7708-4ACF-A0E7-804FF4BE76A8}" type="slidenum">
              <a:rPr lang="he-IL" smtClean="0"/>
              <a:pPr/>
              <a:t>‹#›</a:t>
            </a:fld>
            <a:endParaRPr lang="he-IL"/>
          </a:p>
        </p:txBody>
      </p:sp>
    </p:spTree>
    <p:extLst>
      <p:ext uri="{BB962C8B-B14F-4D97-AF65-F5344CB8AC3E}">
        <p14:creationId xmlns:p14="http://schemas.microsoft.com/office/powerpoint/2010/main" val="102454445"/>
      </p:ext>
    </p:extLst>
  </p:cSld>
  <p:clrMapOvr>
    <a:masterClrMapping/>
  </p:clrMapOvr>
  <p:transition spd="slow">
    <p:cover dir="ru"/>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5944CEE-CF98-4980-A7F3-51147917612C}" type="datetimeFigureOut">
              <a:rPr lang="he-IL" smtClean="0">
                <a:solidFill>
                  <a:srgbClr val="696464"/>
                </a:solidFill>
              </a:rPr>
              <a:pPr/>
              <a:t>ט"ו/טבת/תשפ"א</a:t>
            </a:fld>
            <a:endParaRPr lang="he-IL">
              <a:solidFill>
                <a:srgbClr val="696464"/>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solidFill>
                <a:srgbClr val="696464"/>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4B9B44E-7708-4ACF-A0E7-804FF4BE76A8}" type="slidenum">
              <a:rPr lang="he-IL" smtClean="0"/>
              <a:pPr/>
              <a:t>‹#›</a:t>
            </a:fld>
            <a:endParaRPr lang="he-IL"/>
          </a:p>
        </p:txBody>
      </p:sp>
    </p:spTree>
    <p:extLst>
      <p:ext uri="{BB962C8B-B14F-4D97-AF65-F5344CB8AC3E}">
        <p14:creationId xmlns:p14="http://schemas.microsoft.com/office/powerpoint/2010/main" val="1705175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ransition spd="slow">
    <p:cover dir="ru"/>
    <p:sndAc>
      <p:stSnd>
        <p:snd r:embed="rId20" name="camera.wav"/>
      </p:stSnd>
    </p:sndAc>
  </p:transition>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2819400"/>
          </a:xfrm>
        </p:spPr>
        <p:txBody>
          <a:bodyPr>
            <a:normAutofit/>
          </a:bodyPr>
          <a:lstStyle/>
          <a:p>
            <a:pPr rtl="0"/>
            <a:r>
              <a:rPr lang="en-US" sz="2000" b="1" dirty="0" err="1"/>
              <a:t>Roos</a:t>
            </a:r>
            <a:r>
              <a:rPr lang="en-US" sz="2000" b="1" dirty="0"/>
              <a:t> H. et. al., 2020. The Failure of Gender Equality</a:t>
            </a:r>
            <a:br>
              <a:rPr lang="en-US" sz="2000" b="1" dirty="0"/>
            </a:br>
            <a:r>
              <a:rPr lang="en-US" sz="2000" b="1" dirty="0"/>
              <a:t>Initiatives in Academia:  Exploring Defensive Institutional Work in  Flemish Universities.  </a:t>
            </a:r>
            <a:br>
              <a:rPr lang="en-US" sz="2000" b="1" dirty="0"/>
            </a:br>
            <a:r>
              <a:rPr lang="en-US" sz="2000" b="1" i="1" u="sng" dirty="0"/>
              <a:t>GENDER &amp; SOCIETY</a:t>
            </a:r>
            <a:endParaRPr lang="he-IL" sz="2000" b="1" i="1" u="sng" dirty="0"/>
          </a:p>
        </p:txBody>
      </p:sp>
      <p:sp>
        <p:nvSpPr>
          <p:cNvPr id="3" name="Text Placeholder 2"/>
          <p:cNvSpPr>
            <a:spLocks noGrp="1"/>
          </p:cNvSpPr>
          <p:nvPr>
            <p:ph type="body" idx="1"/>
          </p:nvPr>
        </p:nvSpPr>
        <p:spPr>
          <a:xfrm>
            <a:off x="1942415" y="3356992"/>
            <a:ext cx="6591985" cy="2552918"/>
          </a:xfrm>
        </p:spPr>
        <p:txBody>
          <a:bodyPr>
            <a:normAutofit/>
          </a:bodyPr>
          <a:lstStyle/>
          <a:p>
            <a:pPr algn="ctr"/>
            <a:r>
              <a:rPr lang="he-IL" sz="3600" dirty="0"/>
              <a:t>אורנה ששון-לוי</a:t>
            </a:r>
          </a:p>
        </p:txBody>
      </p:sp>
    </p:spTree>
    <p:extLst>
      <p:ext uri="{BB962C8B-B14F-4D97-AF65-F5344CB8AC3E}">
        <p14:creationId xmlns:p14="http://schemas.microsoft.com/office/powerpoint/2010/main" val="3145876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2800" b="1" dirty="0"/>
              <a:t>ממצאים</a:t>
            </a:r>
          </a:p>
        </p:txBody>
      </p:sp>
      <p:sp>
        <p:nvSpPr>
          <p:cNvPr id="3" name="Content Placeholder 2"/>
          <p:cNvSpPr>
            <a:spLocks noGrp="1"/>
          </p:cNvSpPr>
          <p:nvPr>
            <p:ph idx="1"/>
          </p:nvPr>
        </p:nvSpPr>
        <p:spPr>
          <a:xfrm>
            <a:off x="1942415" y="1412776"/>
            <a:ext cx="6591985" cy="4498446"/>
          </a:xfrm>
        </p:spPr>
        <p:txBody>
          <a:bodyPr/>
          <a:lstStyle/>
          <a:p>
            <a:pPr marL="0" indent="0">
              <a:buNone/>
            </a:pPr>
            <a:r>
              <a:rPr lang="he-IL" sz="2400" b="1" dirty="0"/>
              <a:t>שיחים עיקריים ל(דה) לגיטימציה של אסטרטגיות לשוויון מגדרי:</a:t>
            </a:r>
          </a:p>
          <a:p>
            <a:pPr marL="0" indent="0">
              <a:buNone/>
            </a:pPr>
            <a:endParaRPr lang="he-IL" sz="2400" b="1" dirty="0"/>
          </a:p>
          <a:p>
            <a:r>
              <a:rPr lang="he-IL" sz="2400" dirty="0"/>
              <a:t>שיח של שיפור (התקדמות איטית אך ליניארית)</a:t>
            </a:r>
          </a:p>
          <a:p>
            <a:r>
              <a:rPr lang="he-IL" sz="2400" dirty="0"/>
              <a:t>השענות על סמכות מוסדית או אישית</a:t>
            </a:r>
          </a:p>
          <a:p>
            <a:r>
              <a:rPr lang="he-IL" sz="2400" dirty="0"/>
              <a:t>שיח של מחויבות</a:t>
            </a:r>
          </a:p>
          <a:p>
            <a:r>
              <a:rPr lang="he-IL" sz="2400" dirty="0"/>
              <a:t>רציונליזציה</a:t>
            </a:r>
          </a:p>
          <a:p>
            <a:pPr marL="0" indent="0">
              <a:buNone/>
            </a:pPr>
            <a:endParaRPr lang="he-IL" dirty="0"/>
          </a:p>
          <a:p>
            <a:pPr marL="0" indent="0">
              <a:buNone/>
            </a:pPr>
            <a:endParaRPr lang="he-IL" dirty="0"/>
          </a:p>
          <a:p>
            <a:pPr marL="0" indent="0">
              <a:buNone/>
            </a:pPr>
            <a:endParaRPr lang="he-IL" dirty="0"/>
          </a:p>
        </p:txBody>
      </p:sp>
    </p:spTree>
    <p:extLst>
      <p:ext uri="{BB962C8B-B14F-4D97-AF65-F5344CB8AC3E}">
        <p14:creationId xmlns:p14="http://schemas.microsoft.com/office/powerpoint/2010/main" val="2821579445"/>
      </p:ext>
    </p:extLst>
  </p:cSld>
  <p:clrMapOvr>
    <a:masterClrMapping/>
  </p:clrMapOvr>
  <p:transition spd="slow">
    <p:cover dir="ru"/>
    <p:sndAc>
      <p:stSnd>
        <p:snd r:embed="rId3"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88666"/>
          </a:xfrm>
        </p:spPr>
        <p:txBody>
          <a:bodyPr>
            <a:normAutofit/>
          </a:bodyPr>
          <a:lstStyle/>
          <a:p>
            <a:pPr algn="r"/>
            <a:r>
              <a:rPr lang="he-IL" sz="2800" b="1" dirty="0"/>
              <a:t>עבודת התגוננות מוסדית</a:t>
            </a:r>
          </a:p>
        </p:txBody>
      </p:sp>
      <p:sp>
        <p:nvSpPr>
          <p:cNvPr id="3" name="Content Placeholder 2"/>
          <p:cNvSpPr>
            <a:spLocks noGrp="1"/>
          </p:cNvSpPr>
          <p:nvPr>
            <p:ph idx="1"/>
          </p:nvPr>
        </p:nvSpPr>
        <p:spPr>
          <a:xfrm>
            <a:off x="1942415" y="1556792"/>
            <a:ext cx="6591985" cy="4354430"/>
          </a:xfrm>
        </p:spPr>
        <p:txBody>
          <a:bodyPr>
            <a:normAutofit/>
          </a:bodyPr>
          <a:lstStyle/>
          <a:p>
            <a:pPr marL="0" indent="0">
              <a:buNone/>
            </a:pPr>
            <a:r>
              <a:rPr lang="he-IL" sz="2400" dirty="0"/>
              <a:t>שיחים מתנגדים השואפים לשמר את המצב הקיים, מייצרים טקסטים אשר:</a:t>
            </a:r>
          </a:p>
          <a:p>
            <a:pPr marL="0" indent="0">
              <a:buNone/>
            </a:pPr>
            <a:r>
              <a:rPr lang="he-IL" sz="2400" dirty="0"/>
              <a:t>1. מתנגדים לטענות לפיהן </a:t>
            </a:r>
            <a:r>
              <a:rPr lang="he-IL" sz="2400" dirty="0" err="1"/>
              <a:t>לפרקטיקות</a:t>
            </a:r>
            <a:r>
              <a:rPr lang="he-IL" sz="2400" dirty="0"/>
              <a:t> הקיימות יש אימפקט שלילי.</a:t>
            </a:r>
          </a:p>
          <a:p>
            <a:pPr marL="0" indent="0">
              <a:buNone/>
            </a:pPr>
            <a:r>
              <a:rPr lang="he-IL" sz="2400" dirty="0"/>
              <a:t>2. מתנגדים לתיוג הפרקטיקות הקיימות כלא אתיות, לא מוסריות, לא רצויות ולא הולמות.</a:t>
            </a:r>
          </a:p>
          <a:p>
            <a:pPr marL="0" indent="0">
              <a:buNone/>
            </a:pPr>
            <a:r>
              <a:rPr lang="he-IL" sz="2400" dirty="0"/>
              <a:t>3. מתנגדים לשינוי ברגולציה של יחסי מגדר.</a:t>
            </a:r>
          </a:p>
        </p:txBody>
      </p:sp>
    </p:spTree>
    <p:extLst>
      <p:ext uri="{BB962C8B-B14F-4D97-AF65-F5344CB8AC3E}">
        <p14:creationId xmlns:p14="http://schemas.microsoft.com/office/powerpoint/2010/main" val="2983038965"/>
      </p:ext>
    </p:extLst>
  </p:cSld>
  <p:clrMapOvr>
    <a:masterClrMapping/>
  </p:clrMapOvr>
  <p:transition spd="slow">
    <p:cover dir="ru"/>
    <p:sndAc>
      <p:stSnd>
        <p:snd r:embed="rId3"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b="1" dirty="0"/>
              <a:t>טענה עיקרית</a:t>
            </a:r>
          </a:p>
        </p:txBody>
      </p:sp>
      <p:sp>
        <p:nvSpPr>
          <p:cNvPr id="3" name="Content Placeholder 2"/>
          <p:cNvSpPr>
            <a:spLocks noGrp="1"/>
          </p:cNvSpPr>
          <p:nvPr>
            <p:ph idx="1"/>
          </p:nvPr>
        </p:nvSpPr>
        <p:spPr>
          <a:xfrm>
            <a:off x="1907704" y="1628800"/>
            <a:ext cx="6591985" cy="4464496"/>
          </a:xfrm>
        </p:spPr>
        <p:txBody>
          <a:bodyPr>
            <a:noAutofit/>
          </a:bodyPr>
          <a:lstStyle/>
          <a:p>
            <a:r>
              <a:rPr lang="he-IL" sz="2400" b="1" dirty="0"/>
              <a:t>האקדמיה משתמשת בארבעה שיחים עיקריים כדי להתנגד ליוזמות לשוויון מגדרי שהינן מוגדרות בזמן:</a:t>
            </a:r>
          </a:p>
          <a:p>
            <a:pPr>
              <a:buFont typeface="+mj-lt"/>
              <a:buAutoNum type="arabicPeriod"/>
            </a:pPr>
            <a:r>
              <a:rPr lang="he-IL" sz="2400" dirty="0"/>
              <a:t>הכרה באי שוויון מגדרי ובצורך בפעולה לשינוי.</a:t>
            </a:r>
          </a:p>
          <a:p>
            <a:pPr>
              <a:buFont typeface="+mj-lt"/>
              <a:buAutoNum type="arabicPeriod"/>
            </a:pPr>
            <a:r>
              <a:rPr lang="he-IL" sz="2400" dirty="0"/>
              <a:t>הפחתה ולעתים הכחשה של האחריות של הנהלות האוניברסיטאות על מצב יחסי המגדר באקדמיה.</a:t>
            </a:r>
          </a:p>
          <a:p>
            <a:pPr>
              <a:buFont typeface="+mj-lt"/>
              <a:buAutoNum type="arabicPeriod"/>
            </a:pPr>
            <a:r>
              <a:rPr lang="he-IL" sz="2400" dirty="0"/>
              <a:t>דה לגיטימציה של יוזמות לשוויון מגדרי המוגדרות בזמן.</a:t>
            </a:r>
          </a:p>
          <a:p>
            <a:pPr>
              <a:buFont typeface="+mj-lt"/>
              <a:buAutoNum type="arabicPeriod"/>
            </a:pPr>
            <a:r>
              <a:rPr lang="he-IL" sz="2400" dirty="0"/>
              <a:t>לגיטימציה ליוזמות לשוויון מגדרי ללא תוצאות מדידות ספציפיות. </a:t>
            </a:r>
          </a:p>
          <a:p>
            <a:endParaRPr lang="he-IL" sz="2400" dirty="0"/>
          </a:p>
        </p:txBody>
      </p:sp>
    </p:spTree>
    <p:extLst>
      <p:ext uri="{BB962C8B-B14F-4D97-AF65-F5344CB8AC3E}">
        <p14:creationId xmlns:p14="http://schemas.microsoft.com/office/powerpoint/2010/main" val="1948974766"/>
      </p:ext>
    </p:extLst>
  </p:cSld>
  <p:clrMapOvr>
    <a:masterClrMapping/>
  </p:clrMapOvr>
  <p:transition spd="slow">
    <p:cover dir="ru"/>
    <p:sndAc>
      <p:stSnd>
        <p:snd r:embed="rId3"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gn="r">
              <a:spcBef>
                <a:spcPts val="1000"/>
              </a:spcBef>
            </a:pPr>
            <a:r>
              <a:rPr lang="he-IL" sz="2800" b="1" dirty="0"/>
              <a:t>1. הכרה באי שוויון מגדרי ובצורך בפעולה לשינוי </a:t>
            </a:r>
          </a:p>
        </p:txBody>
      </p:sp>
      <p:sp>
        <p:nvSpPr>
          <p:cNvPr id="3" name="Content Placeholder 2"/>
          <p:cNvSpPr>
            <a:spLocks noGrp="1"/>
          </p:cNvSpPr>
          <p:nvPr>
            <p:ph idx="1"/>
          </p:nvPr>
        </p:nvSpPr>
        <p:spPr>
          <a:xfrm>
            <a:off x="1942415" y="1916832"/>
            <a:ext cx="6591985" cy="3994390"/>
          </a:xfrm>
        </p:spPr>
        <p:txBody>
          <a:bodyPr/>
          <a:lstStyle/>
          <a:p>
            <a:r>
              <a:rPr lang="he-IL" dirty="0"/>
              <a:t>הכרה באי שוויון מגדרי ובצורך בפעולה לשינוי, תוך דגש על כך </a:t>
            </a:r>
            <a:r>
              <a:rPr lang="he-IL" b="1" dirty="0"/>
              <a:t>שהיה כבר שיפור מסוים בשיעור הנשים באקדמיה</a:t>
            </a:r>
            <a:r>
              <a:rPr lang="he-IL" dirty="0"/>
              <a:t>. כך ממעיטים בערכו של אי השוויון, ובאיום שהוא מהווה על הזהות של הארגון.</a:t>
            </a:r>
          </a:p>
          <a:p>
            <a:r>
              <a:rPr lang="he-IL" dirty="0"/>
              <a:t>השענות על סמכות מדעית כדי לטעון שאי השוויון המגדרי הוא תופעה "נורמלית" בהשכלה גבוהה ואיננה מאפיינת רק את בלגיה.</a:t>
            </a:r>
          </a:p>
          <a:p>
            <a:r>
              <a:rPr lang="he-IL" dirty="0"/>
              <a:t>הכרה בצורך בפעולה לשיפור המצב מסיבות של צדק (שיח של מחויבות), ומסיבות של יעילות ארגונית (שונות כמקור ליצירתיות וחדשנות). </a:t>
            </a:r>
          </a:p>
          <a:p>
            <a:r>
              <a:rPr lang="he-IL" dirty="0"/>
              <a:t>אסטרטגיות אלה מאפשרות לאוניברסיטה ליצור דימוי נאור ומתקדם ("אכפת לה"), מבלי לנקוט בכלל באסטרטגיות חדשות ומבלי לפגוע בפרקטיקות השגורות.</a:t>
            </a:r>
          </a:p>
          <a:p>
            <a:endParaRPr lang="he-IL" dirty="0"/>
          </a:p>
        </p:txBody>
      </p:sp>
    </p:spTree>
    <p:extLst>
      <p:ext uri="{BB962C8B-B14F-4D97-AF65-F5344CB8AC3E}">
        <p14:creationId xmlns:p14="http://schemas.microsoft.com/office/powerpoint/2010/main" val="2144884160"/>
      </p:ext>
    </p:extLst>
  </p:cSld>
  <p:clrMapOvr>
    <a:masterClrMapping/>
  </p:clrMapOvr>
  <p:transition spd="slow">
    <p:cover dir="ru"/>
    <p:sndAc>
      <p:stSnd>
        <p:snd r:embed="rId3"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he-IL" sz="2800" b="1" dirty="0"/>
              <a:t>2. הפחתה ולעתים הכחשה של האחריות של ההנהלה של האקדמיה על מצב יחסי המגדר</a:t>
            </a:r>
            <a:br>
              <a:rPr lang="he-IL" sz="2800" b="1" dirty="0"/>
            </a:br>
            <a:endParaRPr lang="he-IL" sz="2800" b="1" dirty="0"/>
          </a:p>
        </p:txBody>
      </p:sp>
      <p:sp>
        <p:nvSpPr>
          <p:cNvPr id="3" name="Content Placeholder 2"/>
          <p:cNvSpPr>
            <a:spLocks noGrp="1"/>
          </p:cNvSpPr>
          <p:nvPr>
            <p:ph idx="1"/>
          </p:nvPr>
        </p:nvSpPr>
        <p:spPr/>
        <p:txBody>
          <a:bodyPr/>
          <a:lstStyle/>
          <a:p>
            <a:endParaRPr lang="he-IL" dirty="0"/>
          </a:p>
          <a:p>
            <a:r>
              <a:rPr lang="he-IL" sz="2400" dirty="0"/>
              <a:t>האחריות לשוויון מגדרי מיוחסת במסמכים לתהליכים חיצוניים שהם מעבר לשליטתם של ראשי האוניברסיטאות, בעיקר – </a:t>
            </a:r>
            <a:r>
              <a:rPr lang="he-IL" sz="2400" b="1" dirty="0"/>
              <a:t>סוציאליזציה לתפקידי מגדר</a:t>
            </a:r>
            <a:r>
              <a:rPr lang="he-IL" sz="2400" dirty="0"/>
              <a:t>, או תהליכים לא מכוונים ולא ניתנים לשינוי כגון </a:t>
            </a:r>
            <a:r>
              <a:rPr lang="he-IL" sz="2400" b="1" dirty="0"/>
              <a:t>תרבות ארגונית. </a:t>
            </a:r>
          </a:p>
        </p:txBody>
      </p:sp>
    </p:spTree>
    <p:extLst>
      <p:ext uri="{BB962C8B-B14F-4D97-AF65-F5344CB8AC3E}">
        <p14:creationId xmlns:p14="http://schemas.microsoft.com/office/powerpoint/2010/main" val="3705434830"/>
      </p:ext>
    </p:extLst>
  </p:cSld>
  <p:clrMapOvr>
    <a:masterClrMapping/>
  </p:clrMapOvr>
  <p:transition spd="slow">
    <p:cover dir="ru"/>
    <p:sndAc>
      <p:stSnd>
        <p:snd r:embed="rId3"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0688"/>
            <a:ext cx="6589199" cy="1152128"/>
          </a:xfrm>
        </p:spPr>
        <p:txBody>
          <a:bodyPr>
            <a:noAutofit/>
          </a:bodyPr>
          <a:lstStyle/>
          <a:p>
            <a:pPr algn="r"/>
            <a:r>
              <a:rPr lang="he-IL" sz="2800" b="1" dirty="0"/>
              <a:t>3. דה לגיטימציה של יוזמות לשוויון מגדרי המוגדרות בזמן</a:t>
            </a:r>
            <a:br>
              <a:rPr lang="he-IL" sz="2800" b="1" dirty="0"/>
            </a:br>
            <a:endParaRPr lang="he-IL" sz="2800" b="1" dirty="0"/>
          </a:p>
        </p:txBody>
      </p:sp>
      <p:sp>
        <p:nvSpPr>
          <p:cNvPr id="3" name="Content Placeholder 2"/>
          <p:cNvSpPr>
            <a:spLocks noGrp="1"/>
          </p:cNvSpPr>
          <p:nvPr>
            <p:ph idx="1"/>
          </p:nvPr>
        </p:nvSpPr>
        <p:spPr>
          <a:xfrm>
            <a:off x="1942415" y="1772816"/>
            <a:ext cx="6591985" cy="4138406"/>
          </a:xfrm>
        </p:spPr>
        <p:txBody>
          <a:bodyPr>
            <a:normAutofit lnSpcReduction="10000"/>
          </a:bodyPr>
          <a:lstStyle/>
          <a:p>
            <a:r>
              <a:rPr lang="he-IL" sz="2000" dirty="0"/>
              <a:t>כל האוניברסיטאות הכירו באי שוויון אבל העדיפו אסטרטגיות בלי יעד ברור ומוגדר בזמן, ובלי השלכות (קנסות) אם היעדים לא יושגו. </a:t>
            </a:r>
          </a:p>
          <a:p>
            <a:r>
              <a:rPr lang="he-IL" sz="2000" dirty="0"/>
              <a:t>כולן עשו דה-לגיטימציה מפורשת לקביעת שריונים לנשים. פעולה מהירה לשינוי יחסי המגדר באוניברסיטה נתפשה כלא מוסרית כי היא תחייב "מחיקת כל הדור הקודם". </a:t>
            </a:r>
          </a:p>
          <a:p>
            <a:r>
              <a:rPr lang="he-IL" sz="2000" dirty="0"/>
              <a:t>האסטרטגיה הדומיננטית לדה-לגיטימציה של מכסות היתה רציונליזציה פרגמטית, והשענות על סמכות פוליטית ואקדמית, אבל </a:t>
            </a:r>
            <a:r>
              <a:rPr lang="he-IL" sz="2000" b="1" dirty="0"/>
              <a:t>מבלי להסביר למה מכסות הן לא אפקטיביות. </a:t>
            </a:r>
          </a:p>
          <a:p>
            <a:r>
              <a:rPr lang="he-IL" sz="2000" dirty="0"/>
              <a:t>זוהי אסטרטגיה של </a:t>
            </a:r>
            <a:r>
              <a:rPr lang="he-IL" sz="2000" b="1" dirty="0"/>
              <a:t>עמימות פרגמטית </a:t>
            </a:r>
            <a:r>
              <a:rPr lang="he-IL" sz="2000" dirty="0"/>
              <a:t>שמטרתה לצמצם מתחים ולשמר את המצב הקיים  </a:t>
            </a:r>
            <a:r>
              <a:rPr lang="en-US" sz="2000" b="1" dirty="0"/>
              <a:t>To keep privilege in place</a:t>
            </a:r>
            <a:endParaRPr lang="he-IL" sz="2000" b="1" dirty="0"/>
          </a:p>
          <a:p>
            <a:endParaRPr lang="he-IL" dirty="0"/>
          </a:p>
        </p:txBody>
      </p:sp>
    </p:spTree>
    <p:extLst>
      <p:ext uri="{BB962C8B-B14F-4D97-AF65-F5344CB8AC3E}">
        <p14:creationId xmlns:p14="http://schemas.microsoft.com/office/powerpoint/2010/main" val="963903924"/>
      </p:ext>
    </p:extLst>
  </p:cSld>
  <p:clrMapOvr>
    <a:masterClrMapping/>
  </p:clrMapOvr>
  <p:transition spd="slow">
    <p:cover dir="ru"/>
    <p:sndAc>
      <p:stSnd>
        <p:snd r:embed="rId3"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he-IL" sz="2800" b="1" dirty="0">
                <a:solidFill>
                  <a:prstClr val="black">
                    <a:lumMod val="85000"/>
                    <a:lumOff val="15000"/>
                  </a:prstClr>
                </a:solidFill>
              </a:rPr>
              <a:t>3. דה לגיטימציה של יוזמות לשוויון מגדרי המוגדרות בזמן</a:t>
            </a:r>
            <a:br>
              <a:rPr lang="he-IL" sz="2800" b="1" dirty="0">
                <a:solidFill>
                  <a:prstClr val="black">
                    <a:lumMod val="85000"/>
                    <a:lumOff val="15000"/>
                  </a:prstClr>
                </a:solidFill>
              </a:rPr>
            </a:br>
            <a:endParaRPr lang="he-IL" dirty="0"/>
          </a:p>
        </p:txBody>
      </p:sp>
      <p:sp>
        <p:nvSpPr>
          <p:cNvPr id="3" name="Content Placeholder 2"/>
          <p:cNvSpPr>
            <a:spLocks noGrp="1"/>
          </p:cNvSpPr>
          <p:nvPr>
            <p:ph idx="1"/>
          </p:nvPr>
        </p:nvSpPr>
        <p:spPr/>
        <p:txBody>
          <a:bodyPr>
            <a:normAutofit lnSpcReduction="10000"/>
          </a:bodyPr>
          <a:lstStyle/>
          <a:p>
            <a:r>
              <a:rPr lang="he-IL" sz="2000" b="1" dirty="0"/>
              <a:t>רציונליזציה ניאו-ליברלית </a:t>
            </a:r>
            <a:r>
              <a:rPr lang="he-IL" sz="2000" dirty="0"/>
              <a:t>מציגה את שיטת המכסות כמנוגדת לערכים ניאו-ליברלים: אוטונומיה מוסדית (התנגדות לרגולציה על שיעור הנשים), שקיפות, מריטוקרטיה והאדרה עצמית.</a:t>
            </a:r>
          </a:p>
          <a:p>
            <a:r>
              <a:rPr lang="he-IL" sz="2000" dirty="0"/>
              <a:t>מכסות לנשים מוצגות כמנוגדות לערך המצוינות (כאילו מובן מאליו שהנשים שיקבלו משרה לא יהיו מצוינות), וכן מוצגת ההנחה שהנשים ייפגעו מהסטיגמה שהן קיבלו משרה בגלל שריון מקומות לנשים (האם חוקרים שקיבלו משרה כי הם נשואים לחוקרת מצטיינת סובלים מסטיגמה כזאת?)</a:t>
            </a:r>
          </a:p>
          <a:p>
            <a:r>
              <a:rPr lang="he-IL" sz="2000" dirty="0"/>
              <a:t>חשש מ </a:t>
            </a:r>
            <a:r>
              <a:rPr lang="en-US" sz="2000" dirty="0"/>
              <a:t>backlash - </a:t>
            </a:r>
            <a:r>
              <a:rPr lang="he-IL" sz="2000" dirty="0"/>
              <a:t> - פגיעה במוניטין של הנשים בסגל ושל האוניברסיטה בכלל אם יחליטו על מכסות עם יעד מוגדר בזמן.</a:t>
            </a:r>
          </a:p>
          <a:p>
            <a:endParaRPr lang="he-IL" dirty="0"/>
          </a:p>
        </p:txBody>
      </p:sp>
    </p:spTree>
    <p:extLst>
      <p:ext uri="{BB962C8B-B14F-4D97-AF65-F5344CB8AC3E}">
        <p14:creationId xmlns:p14="http://schemas.microsoft.com/office/powerpoint/2010/main" val="284735659"/>
      </p:ext>
    </p:extLst>
  </p:cSld>
  <p:clrMapOvr>
    <a:masterClrMapping/>
  </p:clrMapOvr>
  <p:transition spd="slow">
    <p:cover dir="ru"/>
    <p:sndAc>
      <p:stSnd>
        <p:snd r:embed="rId3"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2000" b="1" dirty="0"/>
              <a:t>למרות </a:t>
            </a:r>
            <a:r>
              <a:rPr lang="he-IL" sz="2000" b="1" dirty="0" err="1"/>
              <a:t>הקונזנסוס</a:t>
            </a:r>
            <a:r>
              <a:rPr lang="he-IL" sz="2000" b="1" dirty="0"/>
              <a:t> נגד שיטת המכסות, ב 2017 אומרת רקטורית האוניברסיטה הפתוחה: </a:t>
            </a:r>
          </a:p>
        </p:txBody>
      </p:sp>
      <p:sp>
        <p:nvSpPr>
          <p:cNvPr id="3" name="Content Placeholder 2"/>
          <p:cNvSpPr>
            <a:spLocks noGrp="1"/>
          </p:cNvSpPr>
          <p:nvPr>
            <p:ph idx="1"/>
          </p:nvPr>
        </p:nvSpPr>
        <p:spPr/>
        <p:txBody>
          <a:bodyPr>
            <a:normAutofit/>
          </a:bodyPr>
          <a:lstStyle/>
          <a:p>
            <a:endParaRPr lang="he-IL" dirty="0"/>
          </a:p>
          <a:p>
            <a:pPr marL="0" indent="0" algn="l" rtl="0">
              <a:buNone/>
            </a:pPr>
            <a:r>
              <a:rPr lang="en-US" sz="2000" dirty="0"/>
              <a:t>For me it is crystal clear that we can only tackle the appalling underrepresentation of one gender among our professors with gender quotas. Because the underrepresentation is structural. Because it is inexplicable based on any criteria that matter, such as excellence in your field and being able to present an excellent scientific track record. And because all the measures we have taken in recent years have not delivered the hoped-for results.</a:t>
            </a:r>
          </a:p>
          <a:p>
            <a:pPr marL="0" indent="0" algn="l" rtl="0">
              <a:buNone/>
            </a:pPr>
            <a:r>
              <a:rPr lang="en-US" dirty="0"/>
              <a:t>(</a:t>
            </a:r>
            <a:r>
              <a:rPr lang="en-US" dirty="0" err="1"/>
              <a:t>Pauwels</a:t>
            </a:r>
            <a:r>
              <a:rPr lang="en-US" dirty="0"/>
              <a:t> 2017)</a:t>
            </a:r>
            <a:endParaRPr lang="he-IL" dirty="0"/>
          </a:p>
        </p:txBody>
      </p:sp>
    </p:spTree>
    <p:extLst>
      <p:ext uri="{BB962C8B-B14F-4D97-AF65-F5344CB8AC3E}">
        <p14:creationId xmlns:p14="http://schemas.microsoft.com/office/powerpoint/2010/main" val="4017149192"/>
      </p:ext>
    </p:extLst>
  </p:cSld>
  <p:clrMapOvr>
    <a:masterClrMapping/>
  </p:clrMapOvr>
  <p:transition spd="slow">
    <p:cover dir="ru"/>
    <p:sndAc>
      <p:stSnd>
        <p:snd r:embed="rId3"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he-IL" sz="2800" b="1" dirty="0"/>
              <a:t>4. לגיטימציה ליוזמות לשוויון מגדרי ללא תוצאות מדידות ספציפיות </a:t>
            </a:r>
            <a:br>
              <a:rPr lang="he-IL" sz="2800" b="1" dirty="0"/>
            </a:br>
            <a:br>
              <a:rPr lang="he-IL" sz="2800" b="1" dirty="0"/>
            </a:br>
            <a:endParaRPr lang="he-IL" sz="2800" b="1" dirty="0"/>
          </a:p>
        </p:txBody>
      </p:sp>
      <p:sp>
        <p:nvSpPr>
          <p:cNvPr id="3" name="Content Placeholder 2"/>
          <p:cNvSpPr>
            <a:spLocks noGrp="1"/>
          </p:cNvSpPr>
          <p:nvPr>
            <p:ph idx="1"/>
          </p:nvPr>
        </p:nvSpPr>
        <p:spPr/>
        <p:txBody>
          <a:bodyPr>
            <a:normAutofit/>
          </a:bodyPr>
          <a:lstStyle/>
          <a:p>
            <a:r>
              <a:rPr lang="he-IL" dirty="0"/>
              <a:t>יוזמות שאינן מוגבלות בזמן (כגון:</a:t>
            </a:r>
            <a:r>
              <a:rPr lang="en-US" dirty="0"/>
              <a:t> </a:t>
            </a:r>
            <a:r>
              <a:rPr lang="he-IL" dirty="0"/>
              <a:t>שינוי התרבות הארגונית)</a:t>
            </a:r>
            <a:r>
              <a:rPr lang="en-US" dirty="0"/>
              <a:t> </a:t>
            </a:r>
            <a:r>
              <a:rPr lang="he-IL" dirty="0"/>
              <a:t>זוכות לתמיכה רבה, עד כדי כך שהן נתפשות בתור </a:t>
            </a:r>
            <a:r>
              <a:rPr lang="he-IL" b="1" dirty="0"/>
              <a:t>הדרך היחידה לפעולה</a:t>
            </a:r>
            <a:r>
              <a:rPr lang="he-IL" dirty="0"/>
              <a:t>. </a:t>
            </a:r>
          </a:p>
          <a:p>
            <a:endParaRPr lang="he-IL" dirty="0"/>
          </a:p>
          <a:p>
            <a:r>
              <a:rPr lang="he-IL" b="1" dirty="0"/>
              <a:t>סיכום ביניים: </a:t>
            </a:r>
          </a:p>
          <a:p>
            <a:r>
              <a:rPr lang="he-IL" b="1" dirty="0"/>
              <a:t>השילוב של ארבע האסטרטגיות תורם לקצב האיטי של שינוי באקדמיה, בשל ההתנגדות לצעדים עם הגדרת זמן ברורה.  </a:t>
            </a:r>
            <a:r>
              <a:rPr lang="he-IL" dirty="0"/>
              <a:t>ההתנגדות היא לא לערך של שוויון מגדרי, אלא לצעדים שאכן יכולים להביא לשינוי מדיד שלו. </a:t>
            </a:r>
          </a:p>
        </p:txBody>
      </p:sp>
    </p:spTree>
    <p:extLst>
      <p:ext uri="{BB962C8B-B14F-4D97-AF65-F5344CB8AC3E}">
        <p14:creationId xmlns:p14="http://schemas.microsoft.com/office/powerpoint/2010/main" val="3869355059"/>
      </p:ext>
    </p:extLst>
  </p:cSld>
  <p:clrMapOvr>
    <a:masterClrMapping/>
  </p:clrMapOvr>
  <p:transition spd="slow">
    <p:cover dir="ru"/>
    <p:sndAc>
      <p:stSnd>
        <p:snd r:embed="rId3"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572642"/>
          </a:xfrm>
        </p:spPr>
        <p:txBody>
          <a:bodyPr>
            <a:normAutofit/>
          </a:bodyPr>
          <a:lstStyle/>
          <a:p>
            <a:pPr algn="r"/>
            <a:r>
              <a:rPr lang="he-IL" sz="2800" b="1" u="sng" dirty="0"/>
              <a:t>סיכום</a:t>
            </a:r>
          </a:p>
        </p:txBody>
      </p:sp>
      <p:sp>
        <p:nvSpPr>
          <p:cNvPr id="3" name="Content Placeholder 2"/>
          <p:cNvSpPr>
            <a:spLocks noGrp="1"/>
          </p:cNvSpPr>
          <p:nvPr>
            <p:ph idx="1"/>
          </p:nvPr>
        </p:nvSpPr>
        <p:spPr>
          <a:xfrm>
            <a:off x="1907704" y="1196752"/>
            <a:ext cx="6591985" cy="5256584"/>
          </a:xfrm>
        </p:spPr>
        <p:txBody>
          <a:bodyPr>
            <a:normAutofit/>
          </a:bodyPr>
          <a:lstStyle/>
          <a:p>
            <a:endParaRPr lang="he-IL" dirty="0"/>
          </a:p>
          <a:p>
            <a:r>
              <a:rPr lang="he-IL" dirty="0"/>
              <a:t>כל האוניברסיטאות </a:t>
            </a:r>
            <a:r>
              <a:rPr lang="he-IL" b="1" dirty="0"/>
              <a:t>נמנעו מהגדרת יעדים מדידים ומוגבלים בזמן לשוויון מגדרי, </a:t>
            </a:r>
            <a:r>
              <a:rPr lang="he-IL" dirty="0"/>
              <a:t>באמצעות שימוש בשפה שמקדמת ערכים של מריטוקרטיה עיוורת למגדר (לכאורה). על ידי הצגת מכסות כמנוגדות למריטוקרטיה, הן מוצגות כ"רדיקליות" ולא הולמות סביבה אקדמית. </a:t>
            </a:r>
          </a:p>
          <a:p>
            <a:r>
              <a:rPr lang="he-IL" dirty="0"/>
              <a:t>זאת, למרות מחקר רב שמראה את היעילות של פרקטיקות המטילות את האחריות לשינוי על הארגון, ואת האפקטיביות של מכסות עם זמן מוגדר מראש כדי להביא לשינוי (מאמרים של </a:t>
            </a:r>
            <a:r>
              <a:rPr lang="he-IL" b="1" dirty="0"/>
              <a:t>סנדרה כלב</a:t>
            </a:r>
            <a:r>
              <a:rPr lang="he-IL" dirty="0"/>
              <a:t>)</a:t>
            </a:r>
          </a:p>
          <a:p>
            <a:r>
              <a:rPr lang="he-IL" dirty="0"/>
              <a:t>שיח הלגיטימציה הקיים משמר את קצב השינוי האיטי מאד ביחסי מגדר באקדמיה, כשלתכניות לפעולה מגדרית אין כלים להתמודדות עם אי-השוויון המבני המתמשך.</a:t>
            </a:r>
          </a:p>
          <a:p>
            <a:r>
              <a:rPr lang="he-IL" dirty="0"/>
              <a:t>שיח משחרר (</a:t>
            </a:r>
            <a:r>
              <a:rPr lang="he-IL" dirty="0" err="1"/>
              <a:t>אמנצפטורי</a:t>
            </a:r>
            <a:r>
              <a:rPr lang="he-IL" dirty="0"/>
              <a:t>) עלול להיות בעייתי כשהוא תורם, לעתים ללא כוונה, להתמשכותו של אי השוויון המגדרי באקדמיה.</a:t>
            </a:r>
          </a:p>
        </p:txBody>
      </p:sp>
    </p:spTree>
    <p:extLst>
      <p:ext uri="{BB962C8B-B14F-4D97-AF65-F5344CB8AC3E}">
        <p14:creationId xmlns:p14="http://schemas.microsoft.com/office/powerpoint/2010/main" val="1281628696"/>
      </p:ext>
    </p:extLst>
  </p:cSld>
  <p:clrMapOvr>
    <a:masterClrMapping/>
  </p:clrMapOvr>
  <p:transition spd="slow">
    <p:cover dir="ru"/>
    <p:sndAc>
      <p:stSnd>
        <p:snd r:embed="rId3"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a:xfrm>
            <a:off x="1942415" y="836712"/>
            <a:ext cx="6591985" cy="5074510"/>
          </a:xfrm>
        </p:spPr>
        <p:txBody>
          <a:bodyPr/>
          <a:lstStyle/>
          <a:p>
            <a:endParaRPr lang="he-IL" dirty="0"/>
          </a:p>
          <a:p>
            <a:r>
              <a:rPr lang="en-US" b="1" dirty="0"/>
              <a:t>Gender &amp; Society</a:t>
            </a:r>
            <a:r>
              <a:rPr lang="he-IL" b="1" dirty="0"/>
              <a:t> </a:t>
            </a:r>
            <a:r>
              <a:rPr lang="he-IL" dirty="0"/>
              <a:t>– 3.05 </a:t>
            </a:r>
            <a:r>
              <a:rPr lang="en-US" dirty="0"/>
              <a:t>IF </a:t>
            </a:r>
            <a:r>
              <a:rPr lang="he-IL" dirty="0"/>
              <a:t> (גבוה מאד במדעי החברה). </a:t>
            </a:r>
          </a:p>
          <a:p>
            <a:endParaRPr lang="he-IL" dirty="0"/>
          </a:p>
          <a:p>
            <a:pPr marL="0" indent="0">
              <a:buNone/>
            </a:pPr>
            <a:r>
              <a:rPr lang="he-IL" b="1" dirty="0"/>
              <a:t>רקע: </a:t>
            </a:r>
            <a:r>
              <a:rPr lang="he-IL" dirty="0"/>
              <a:t>שיעור נמוך של נשים בדרגות הגבוהות של אקדמיה בחמש אוניברסיטאות בבלגיה, ועקומת שיפור נמוכה מאד. </a:t>
            </a:r>
          </a:p>
          <a:p>
            <a:pPr marL="0" indent="0">
              <a:buNone/>
            </a:pPr>
            <a:endParaRPr lang="he-IL"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3187992"/>
            <a:ext cx="6784151" cy="354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3734749"/>
      </p:ext>
    </p:extLst>
  </p:cSld>
  <p:clrMapOvr>
    <a:masterClrMapping/>
  </p:clrMapOvr>
  <p:transition spd="slow">
    <p:cover dir="ru"/>
    <p:sndAc>
      <p:stSnd>
        <p:snd r:embed="rId3"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a:bodyPr>
          <a:lstStyle/>
          <a:p>
            <a:r>
              <a:rPr lang="he-IL" dirty="0"/>
              <a:t>המחקר מלמד אם כן למה אי שוויון מגדרי באקדמיה נשמר בעקשנות:</a:t>
            </a:r>
          </a:p>
          <a:p>
            <a:endParaRPr lang="he-IL" dirty="0"/>
          </a:p>
          <a:p>
            <a:pPr marL="0" indent="0" algn="l" rtl="0">
              <a:buNone/>
            </a:pPr>
            <a:r>
              <a:rPr lang="en-US" sz="2400" b="1" dirty="0"/>
              <a:t>It is because universities are not willing or able to act on, or are not sufficiently aware of, the clear signals that point to a need for more “radical” time-bound strategies or at least a combination of initiatives at the individual and structural level that include both long-term and short-term goals.</a:t>
            </a:r>
            <a:endParaRPr lang="he-IL" sz="2400" b="1" dirty="0"/>
          </a:p>
        </p:txBody>
      </p:sp>
    </p:spTree>
    <p:extLst>
      <p:ext uri="{BB962C8B-B14F-4D97-AF65-F5344CB8AC3E}">
        <p14:creationId xmlns:p14="http://schemas.microsoft.com/office/powerpoint/2010/main" val="2016857902"/>
      </p:ext>
    </p:extLst>
  </p:cSld>
  <p:clrMapOvr>
    <a:masterClrMapping/>
  </p:clrMapOvr>
  <p:transition spd="slow">
    <p:cover dir="ru"/>
    <p:sndAc>
      <p:stSnd>
        <p:snd r:embed="rId3"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p:txBody>
          <a:bodyPr>
            <a:normAutofit/>
          </a:bodyPr>
          <a:lstStyle/>
          <a:p>
            <a:pPr marL="0" indent="0">
              <a:buNone/>
            </a:pPr>
            <a:r>
              <a:rPr lang="he-IL" sz="2400" b="1" dirty="0"/>
              <a:t>הפתרון לגישתם הוא בשלוש אסטרטגיות מוסדיות:</a:t>
            </a:r>
          </a:p>
          <a:p>
            <a:pPr marL="0" indent="0">
              <a:buNone/>
            </a:pPr>
            <a:r>
              <a:rPr lang="he-IL" sz="2400" dirty="0"/>
              <a:t>1. הכרה באי שוויון מגדרי.</a:t>
            </a:r>
          </a:p>
          <a:p>
            <a:pPr marL="0" indent="0">
              <a:buNone/>
            </a:pPr>
            <a:r>
              <a:rPr lang="he-IL" sz="2400" dirty="0"/>
              <a:t>2. הגברת האחריות של האוניברסיטה וראשיה לאי שוויון מגדרי.</a:t>
            </a:r>
          </a:p>
          <a:p>
            <a:pPr marL="0" indent="0">
              <a:buNone/>
            </a:pPr>
            <a:r>
              <a:rPr lang="he-IL" sz="2400" dirty="0"/>
              <a:t>3. בחירת צעדים מדידים עם יעדים ברורים בזמן, אשר פותחת פתח לדיון על הערכים הגבריים המניעים את הייצור ואת ההערכה באקדמיה.</a:t>
            </a:r>
          </a:p>
        </p:txBody>
      </p:sp>
    </p:spTree>
    <p:extLst>
      <p:ext uri="{BB962C8B-B14F-4D97-AF65-F5344CB8AC3E}">
        <p14:creationId xmlns:p14="http://schemas.microsoft.com/office/powerpoint/2010/main" val="2146095687"/>
      </p:ext>
    </p:extLst>
  </p:cSld>
  <p:clrMapOvr>
    <a:masterClrMapping/>
  </p:clrMapOvr>
  <p:transition spd="slow">
    <p:cover dir="ru"/>
    <p:sndAc>
      <p:stSnd>
        <p:snd r:embed="rId3"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2800" b="1" dirty="0"/>
              <a:t>שאלת המחקר</a:t>
            </a:r>
          </a:p>
        </p:txBody>
      </p:sp>
      <p:sp>
        <p:nvSpPr>
          <p:cNvPr id="3" name="Content Placeholder 2"/>
          <p:cNvSpPr>
            <a:spLocks noGrp="1"/>
          </p:cNvSpPr>
          <p:nvPr>
            <p:ph idx="1"/>
          </p:nvPr>
        </p:nvSpPr>
        <p:spPr>
          <a:xfrm>
            <a:off x="1942415" y="1556792"/>
            <a:ext cx="6591985" cy="4354430"/>
          </a:xfrm>
        </p:spPr>
        <p:txBody>
          <a:bodyPr>
            <a:normAutofit fontScale="92500" lnSpcReduction="10000"/>
          </a:bodyPr>
          <a:lstStyle/>
          <a:p>
            <a:pPr algn="l" rtl="0"/>
            <a:r>
              <a:rPr lang="en-US" sz="2400" dirty="0"/>
              <a:t>Can discursive resistance be observed in academia regarding gender equality initiatives undertaken at universities; and if so, how does it manifest itself in the context of the academic profession?</a:t>
            </a:r>
          </a:p>
          <a:p>
            <a:pPr algn="l" rtl="0"/>
            <a:endParaRPr lang="en-US" dirty="0"/>
          </a:p>
          <a:p>
            <a:r>
              <a:rPr lang="he-IL" sz="2400" dirty="0"/>
              <a:t>האם יש התנגדות </a:t>
            </a:r>
            <a:r>
              <a:rPr lang="he-IL" sz="2400" dirty="0" err="1"/>
              <a:t>שיחנית</a:t>
            </a:r>
            <a:r>
              <a:rPr lang="he-IL" sz="2400" dirty="0"/>
              <a:t> ליוזמות לקראת שוויון מגדרי באקדמיה הבלגית, ומהם ביטוייה באקדמיה?</a:t>
            </a:r>
          </a:p>
          <a:p>
            <a:pPr marL="0" indent="0">
              <a:buNone/>
            </a:pPr>
            <a:endParaRPr lang="en-US" dirty="0"/>
          </a:p>
          <a:p>
            <a:r>
              <a:rPr lang="he-IL" dirty="0"/>
              <a:t>שאלה ספציפית, בתוך המחקר הגדול שעוסק בשאלה מדוע ואיך המהפכה הפמיניסטית נבלמת או מושהית שוב ושוב. </a:t>
            </a:r>
            <a:endParaRPr lang="en-US" dirty="0"/>
          </a:p>
          <a:p>
            <a:br>
              <a:rPr lang="en-US" dirty="0"/>
            </a:br>
            <a:endParaRPr lang="he-IL" dirty="0"/>
          </a:p>
        </p:txBody>
      </p:sp>
    </p:spTree>
    <p:extLst>
      <p:ext uri="{BB962C8B-B14F-4D97-AF65-F5344CB8AC3E}">
        <p14:creationId xmlns:p14="http://schemas.microsoft.com/office/powerpoint/2010/main" val="2561602485"/>
      </p:ext>
    </p:extLst>
  </p:cSld>
  <p:clrMapOvr>
    <a:masterClrMapping/>
  </p:clrMapOvr>
  <p:transition spd="slow">
    <p:cover dir="ru"/>
    <p:sndAc>
      <p:stSnd>
        <p:snd r:embed="rId3"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3200" b="1" dirty="0"/>
              <a:t>הנחות יסוד: </a:t>
            </a:r>
          </a:p>
        </p:txBody>
      </p:sp>
      <p:sp>
        <p:nvSpPr>
          <p:cNvPr id="3" name="Content Placeholder 2"/>
          <p:cNvSpPr>
            <a:spLocks noGrp="1"/>
          </p:cNvSpPr>
          <p:nvPr>
            <p:ph idx="1"/>
          </p:nvPr>
        </p:nvSpPr>
        <p:spPr>
          <a:xfrm>
            <a:off x="1942415" y="1700808"/>
            <a:ext cx="6591985" cy="4210414"/>
          </a:xfrm>
        </p:spPr>
        <p:txBody>
          <a:bodyPr>
            <a:normAutofit/>
          </a:bodyPr>
          <a:lstStyle/>
          <a:p>
            <a:r>
              <a:rPr lang="he-IL" b="1" dirty="0"/>
              <a:t>החשיבות המרכזית של שפה </a:t>
            </a:r>
            <a:r>
              <a:rPr lang="he-IL" dirty="0"/>
              <a:t>בעיצוב המציאות החברתית, ולכן התמקדות בשפה, שיח, סמלים. </a:t>
            </a:r>
          </a:p>
          <a:p>
            <a:endParaRPr lang="he-IL" dirty="0"/>
          </a:p>
          <a:p>
            <a:pPr>
              <a:spcBef>
                <a:spcPts val="0"/>
              </a:spcBef>
            </a:pPr>
            <a:r>
              <a:rPr lang="he-IL" b="1" dirty="0"/>
              <a:t>שיח</a:t>
            </a:r>
            <a:r>
              <a:rPr lang="he-IL" dirty="0"/>
              <a:t>: מושג דומיננטי בכתיבה במדעי הרוח והחברה, העולה מכתיבתו של פוקו. שיח כולל כל אמירה: טקסט, נאום, סרט, פרסומת ועוד. מטרת הניתוח היא לפענח את השיח הכולל, </a:t>
            </a:r>
          </a:p>
          <a:p>
            <a:pPr marL="0" indent="0">
              <a:spcBef>
                <a:spcPts val="0"/>
              </a:spcBef>
              <a:buNone/>
            </a:pPr>
            <a:r>
              <a:rPr lang="he-IL" dirty="0"/>
              <a:t>כפי שהוא מתבטא בשלל ביטויים שונים </a:t>
            </a:r>
          </a:p>
          <a:p>
            <a:pPr marL="0" indent="0">
              <a:spcBef>
                <a:spcPts val="0"/>
              </a:spcBef>
              <a:buNone/>
            </a:pPr>
            <a:r>
              <a:rPr lang="he-IL" dirty="0"/>
              <a:t>בתחום מוסדי מסוים, או בתקופה מסוימת, </a:t>
            </a:r>
          </a:p>
          <a:p>
            <a:pPr marL="0" indent="0">
              <a:spcBef>
                <a:spcPts val="0"/>
              </a:spcBef>
              <a:buNone/>
            </a:pPr>
            <a:r>
              <a:rPr lang="he-IL" dirty="0"/>
              <a:t>אבל אין הנחה של שיח אחד הגמוני, אלא </a:t>
            </a:r>
          </a:p>
          <a:p>
            <a:pPr marL="0" indent="0">
              <a:spcBef>
                <a:spcPts val="0"/>
              </a:spcBef>
              <a:buNone/>
            </a:pPr>
            <a:r>
              <a:rPr lang="he-IL" dirty="0"/>
              <a:t>שיחים מתחרים מעצבים את החברה בו זמנית. </a:t>
            </a:r>
            <a:r>
              <a:rPr lang="he-IL" b="1" dirty="0"/>
              <a:t> </a:t>
            </a:r>
          </a:p>
          <a:p>
            <a:pPr>
              <a:spcBef>
                <a:spcPts val="0"/>
              </a:spcBef>
            </a:pPr>
            <a:endParaRPr lang="he-IL" b="1" dirty="0"/>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861048"/>
            <a:ext cx="2517775" cy="271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5507079"/>
      </p:ext>
    </p:extLst>
  </p:cSld>
  <p:clrMapOvr>
    <a:masterClrMapping/>
  </p:clrMapOvr>
  <p:transition spd="slow">
    <p:cover dir="ru"/>
    <p:sndAc>
      <p:stSnd>
        <p:snd r:embed="rId3"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644650"/>
          </a:xfrm>
        </p:spPr>
        <p:txBody>
          <a:bodyPr>
            <a:normAutofit fontScale="90000"/>
          </a:bodyPr>
          <a:lstStyle/>
          <a:p>
            <a:pPr algn="r"/>
            <a:r>
              <a:rPr lang="he-IL" sz="1800" dirty="0">
                <a:solidFill>
                  <a:prstClr val="black">
                    <a:lumMod val="75000"/>
                    <a:lumOff val="25000"/>
                  </a:prstClr>
                </a:solidFill>
                <a:ea typeface="+mn-ea"/>
              </a:rPr>
              <a:t> </a:t>
            </a:r>
            <a:br>
              <a:rPr lang="he-IL" sz="1800" dirty="0">
                <a:solidFill>
                  <a:prstClr val="black">
                    <a:lumMod val="75000"/>
                    <a:lumOff val="25000"/>
                  </a:prstClr>
                </a:solidFill>
                <a:ea typeface="+mn-ea"/>
              </a:rPr>
            </a:br>
            <a:br>
              <a:rPr lang="he-IL" sz="1800" dirty="0">
                <a:solidFill>
                  <a:prstClr val="black">
                    <a:lumMod val="75000"/>
                    <a:lumOff val="25000"/>
                  </a:prstClr>
                </a:solidFill>
                <a:ea typeface="+mn-ea"/>
              </a:rPr>
            </a:br>
            <a:endParaRPr lang="he-IL" dirty="0"/>
          </a:p>
        </p:txBody>
      </p:sp>
      <p:sp>
        <p:nvSpPr>
          <p:cNvPr id="3" name="Content Placeholder 2"/>
          <p:cNvSpPr>
            <a:spLocks noGrp="1"/>
          </p:cNvSpPr>
          <p:nvPr>
            <p:ph idx="1"/>
          </p:nvPr>
        </p:nvSpPr>
        <p:spPr>
          <a:xfrm>
            <a:off x="1942415" y="1196752"/>
            <a:ext cx="6591985" cy="4714470"/>
          </a:xfrm>
        </p:spPr>
        <p:txBody>
          <a:bodyPr>
            <a:normAutofit/>
          </a:bodyPr>
          <a:lstStyle/>
          <a:p>
            <a:pPr marL="0" lvl="0" indent="0">
              <a:buClr>
                <a:srgbClr val="A53010"/>
              </a:buClr>
              <a:buNone/>
            </a:pPr>
            <a:r>
              <a:rPr lang="he-IL" sz="3200" b="1" dirty="0">
                <a:solidFill>
                  <a:prstClr val="black">
                    <a:lumMod val="75000"/>
                    <a:lumOff val="25000"/>
                  </a:prstClr>
                </a:solidFill>
                <a:ea typeface="+mj-ea"/>
              </a:rPr>
              <a:t>הנחות יסוד: </a:t>
            </a:r>
          </a:p>
          <a:p>
            <a:pPr lvl="0">
              <a:buClr>
                <a:srgbClr val="A53010"/>
              </a:buClr>
            </a:pPr>
            <a:endParaRPr lang="he-IL" b="1" dirty="0">
              <a:solidFill>
                <a:prstClr val="black">
                  <a:lumMod val="75000"/>
                  <a:lumOff val="25000"/>
                </a:prstClr>
              </a:solidFill>
              <a:ea typeface="+mj-ea"/>
            </a:endParaRPr>
          </a:p>
          <a:p>
            <a:pPr lvl="0">
              <a:buClr>
                <a:srgbClr val="A53010"/>
              </a:buClr>
            </a:pPr>
            <a:r>
              <a:rPr lang="he-IL" sz="2400" b="1" dirty="0">
                <a:solidFill>
                  <a:prstClr val="black">
                    <a:lumMod val="75000"/>
                    <a:lumOff val="25000"/>
                  </a:prstClr>
                </a:solidFill>
                <a:ea typeface="+mj-ea"/>
              </a:rPr>
              <a:t>עבודת התגוננות מוסדית:</a:t>
            </a:r>
            <a:r>
              <a:rPr lang="he-IL" sz="2400" dirty="0">
                <a:solidFill>
                  <a:prstClr val="black">
                    <a:lumMod val="75000"/>
                    <a:lumOff val="25000"/>
                  </a:prstClr>
                </a:solidFill>
                <a:ea typeface="+mj-ea"/>
              </a:rPr>
              <a:t> </a:t>
            </a:r>
            <a:endParaRPr lang="he-IL" sz="2400" dirty="0">
              <a:solidFill>
                <a:prstClr val="black">
                  <a:lumMod val="75000"/>
                  <a:lumOff val="25000"/>
                </a:prstClr>
              </a:solidFill>
            </a:endParaRPr>
          </a:p>
          <a:p>
            <a:pPr marL="0" lvl="0" indent="0">
              <a:buClr>
                <a:srgbClr val="A53010"/>
              </a:buClr>
              <a:buNone/>
            </a:pPr>
            <a:r>
              <a:rPr lang="en-US" dirty="0">
                <a:solidFill>
                  <a:prstClr val="black">
                    <a:lumMod val="75000"/>
                    <a:lumOff val="25000"/>
                  </a:prstClr>
                </a:solidFill>
              </a:rPr>
              <a:t>“defensive institutional work”</a:t>
            </a:r>
            <a:endParaRPr lang="he-IL" dirty="0">
              <a:solidFill>
                <a:prstClr val="black">
                  <a:lumMod val="75000"/>
                  <a:lumOff val="25000"/>
                </a:prstClr>
              </a:solidFill>
            </a:endParaRPr>
          </a:p>
          <a:p>
            <a:pPr marL="0" lvl="0" indent="0" algn="l" rtl="0">
              <a:buClr>
                <a:srgbClr val="A53010"/>
              </a:buClr>
              <a:buNone/>
            </a:pPr>
            <a:r>
              <a:rPr lang="en-US" dirty="0">
                <a:solidFill>
                  <a:prstClr val="black">
                    <a:lumMod val="75000"/>
                    <a:lumOff val="25000"/>
                  </a:prstClr>
                </a:solidFill>
              </a:rPr>
              <a:t>The status quo tends to be maintained and reproduced through supporting discursive (de)legitimation strategies. Specifically, to create and maintain situations that are favorable to them, powerful organizational actors use discourses and texts as strategic levers to influence the environment, imposing their vision and meaning of reality on others.</a:t>
            </a:r>
          </a:p>
          <a:p>
            <a:pPr marL="0" lvl="0" indent="0">
              <a:buClr>
                <a:srgbClr val="A53010"/>
              </a:buClr>
              <a:buNone/>
            </a:pPr>
            <a:r>
              <a:rPr lang="he-IL" b="1" dirty="0">
                <a:solidFill>
                  <a:prstClr val="black">
                    <a:lumMod val="75000"/>
                    <a:lumOff val="25000"/>
                  </a:prstClr>
                </a:solidFill>
              </a:rPr>
              <a:t>הסטטוס קוו הארגוני נשמר דרך אסטרטגיות </a:t>
            </a:r>
            <a:r>
              <a:rPr lang="he-IL" b="1" dirty="0" err="1">
                <a:solidFill>
                  <a:prstClr val="black">
                    <a:lumMod val="75000"/>
                    <a:lumOff val="25000"/>
                  </a:prstClr>
                </a:solidFill>
              </a:rPr>
              <a:t>שיחניות</a:t>
            </a:r>
            <a:r>
              <a:rPr lang="he-IL" b="1" dirty="0">
                <a:solidFill>
                  <a:prstClr val="black">
                    <a:lumMod val="75000"/>
                    <a:lumOff val="25000"/>
                  </a:prstClr>
                </a:solidFill>
              </a:rPr>
              <a:t> של (דה)לגיטימציה התומכות בסדר המגדרי הקיים.</a:t>
            </a:r>
          </a:p>
          <a:p>
            <a:endParaRPr lang="he-IL" dirty="0"/>
          </a:p>
        </p:txBody>
      </p:sp>
    </p:spTree>
    <p:extLst>
      <p:ext uri="{BB962C8B-B14F-4D97-AF65-F5344CB8AC3E}">
        <p14:creationId xmlns:p14="http://schemas.microsoft.com/office/powerpoint/2010/main" val="3840938209"/>
      </p:ext>
    </p:extLst>
  </p:cSld>
  <p:clrMapOvr>
    <a:masterClrMapping/>
  </p:clrMapOvr>
  <p:transition spd="slow">
    <p:cover dir="ru"/>
    <p:sndAc>
      <p:stSnd>
        <p:snd r:embed="rId3"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he-IL" sz="2800" b="1" dirty="0">
                <a:solidFill>
                  <a:prstClr val="black">
                    <a:lumMod val="85000"/>
                    <a:lumOff val="15000"/>
                  </a:prstClr>
                </a:solidFill>
              </a:rPr>
              <a:t>מצב המחקר:</a:t>
            </a:r>
            <a:br>
              <a:rPr lang="he-IL" sz="2800" b="1" dirty="0">
                <a:solidFill>
                  <a:prstClr val="black">
                    <a:lumMod val="85000"/>
                    <a:lumOff val="15000"/>
                  </a:prstClr>
                </a:solidFill>
              </a:rPr>
            </a:br>
            <a:r>
              <a:rPr lang="he-IL" sz="2800" b="1" dirty="0">
                <a:solidFill>
                  <a:prstClr val="black">
                    <a:lumMod val="85000"/>
                    <a:lumOff val="15000"/>
                  </a:prstClr>
                </a:solidFill>
              </a:rPr>
              <a:t>מיפוי האסטרטגיות הקיימות לשוויון מגדרי באקדמיה</a:t>
            </a:r>
            <a:endParaRPr lang="he-IL" dirty="0"/>
          </a:p>
        </p:txBody>
      </p:sp>
      <p:pic>
        <p:nvPicPr>
          <p:cNvPr id="307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051720" y="2132856"/>
            <a:ext cx="6451932" cy="2597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7113888"/>
      </p:ext>
    </p:extLst>
  </p:cSld>
  <p:clrMapOvr>
    <a:masterClrMapping/>
  </p:clrMapOvr>
  <p:transition spd="slow">
    <p:cover dir="ru"/>
    <p:sndAc>
      <p:stSnd>
        <p:snd r:embed="rId3"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2800" b="1" dirty="0"/>
              <a:t>צעדים לשינוי ברמה האינדיבידואלית</a:t>
            </a:r>
          </a:p>
        </p:txBody>
      </p:sp>
      <p:sp>
        <p:nvSpPr>
          <p:cNvPr id="3" name="Content Placeholder 2"/>
          <p:cNvSpPr>
            <a:spLocks noGrp="1"/>
          </p:cNvSpPr>
          <p:nvPr>
            <p:ph idx="1"/>
          </p:nvPr>
        </p:nvSpPr>
        <p:spPr>
          <a:xfrm>
            <a:off x="1942415" y="1412776"/>
            <a:ext cx="6591985" cy="5040560"/>
          </a:xfrm>
        </p:spPr>
        <p:txBody>
          <a:bodyPr>
            <a:normAutofit fontScale="92500" lnSpcReduction="10000"/>
          </a:bodyPr>
          <a:lstStyle/>
          <a:p>
            <a:endParaRPr lang="he-IL" dirty="0"/>
          </a:p>
          <a:p>
            <a:r>
              <a:rPr lang="he-IL" b="1" dirty="0"/>
              <a:t> </a:t>
            </a:r>
            <a:r>
              <a:rPr lang="he-IL" sz="2000" b="1" dirty="0"/>
              <a:t>אסטרטגיות של הכלה</a:t>
            </a:r>
            <a:r>
              <a:rPr lang="he-IL" sz="2000" dirty="0"/>
              <a:t> </a:t>
            </a:r>
            <a:r>
              <a:rPr lang="en-US" sz="2000" dirty="0"/>
              <a:t>inclusion)  </a:t>
            </a:r>
            <a:r>
              <a:rPr lang="he-IL" sz="2000" dirty="0"/>
              <a:t> טור ראשון משמאל): סדנאות לנשים כדי שילמדו לשחק את המשחק האקדמי כמו גברים. האחריות על השוויון המגדרי מוטלת בסופו של דבר על הנשים עצמן. גישה </a:t>
            </a:r>
            <a:r>
              <a:rPr lang="he-IL" sz="2000" b="1" dirty="0"/>
              <a:t>ליברלית</a:t>
            </a:r>
            <a:r>
              <a:rPr lang="he-IL" sz="2000" dirty="0"/>
              <a:t> (שמדגישה דמיון בין נשים לגברים כתנאי לשוויון מגדרי), אשר מסייעת בעיקר לסטודנטיות לבנות מהמעמד הבינוני, מקדמת מעט נשים ולא משנה את המבנה שעדיין מעוצב לפי סטנדרטים גבריים (למשל קצב הפרסום, מספר שעות עבודה ביום). </a:t>
            </a:r>
          </a:p>
          <a:p>
            <a:endParaRPr lang="he-IL" sz="2000" b="1" dirty="0"/>
          </a:p>
          <a:p>
            <a:r>
              <a:rPr lang="he-IL" sz="2000" b="1" dirty="0"/>
              <a:t>אסטרטגיות של הערכה מחדש </a:t>
            </a:r>
            <a:r>
              <a:rPr lang="en-US" sz="2000" b="1" dirty="0"/>
              <a:t>re-valuation-</a:t>
            </a:r>
            <a:r>
              <a:rPr lang="he-IL" sz="2000" b="1" dirty="0"/>
              <a:t> </a:t>
            </a:r>
            <a:r>
              <a:rPr lang="he-IL" sz="2000" dirty="0"/>
              <a:t>– מתמקדות בשינוי תפישות מגדריות ברמת היחיד. למשל: סדנאות על הטיה מגדרית כדי לצמצם את ההשפעה של דעות קדומות לגבי נשים באקדמיה. גישה זאת כן מדגישה הבדלים מגדריים והערכה מחודשת של נשים ונשיות, אולם גם היא נשארת ברמת האינדיבידואל ואיננה שואפת לשנות את מבנה הכוח המגדרי באקדמיה. </a:t>
            </a:r>
          </a:p>
        </p:txBody>
      </p:sp>
    </p:spTree>
    <p:extLst>
      <p:ext uri="{BB962C8B-B14F-4D97-AF65-F5344CB8AC3E}">
        <p14:creationId xmlns:p14="http://schemas.microsoft.com/office/powerpoint/2010/main" val="3971802654"/>
      </p:ext>
    </p:extLst>
  </p:cSld>
  <p:clrMapOvr>
    <a:masterClrMapping/>
  </p:clrMapOvr>
  <p:transition spd="slow">
    <p:cover dir="ru"/>
    <p:sndAc>
      <p:stSnd>
        <p:snd r:embed="rId3"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2800" b="1" dirty="0"/>
              <a:t>צעדים לשינוי ברמה המבנית</a:t>
            </a:r>
          </a:p>
        </p:txBody>
      </p:sp>
      <p:sp>
        <p:nvSpPr>
          <p:cNvPr id="3" name="Content Placeholder 2"/>
          <p:cNvSpPr>
            <a:spLocks noGrp="1"/>
          </p:cNvSpPr>
          <p:nvPr>
            <p:ph idx="1"/>
          </p:nvPr>
        </p:nvSpPr>
        <p:spPr>
          <a:xfrm>
            <a:off x="1942415" y="1340768"/>
            <a:ext cx="6591985" cy="4896544"/>
          </a:xfrm>
        </p:spPr>
        <p:txBody>
          <a:bodyPr>
            <a:normAutofit/>
          </a:bodyPr>
          <a:lstStyle/>
          <a:p>
            <a:r>
              <a:rPr lang="he-IL" sz="2000" b="1" dirty="0"/>
              <a:t>אסטרטגיות טרנספורמטיביות </a:t>
            </a:r>
            <a:r>
              <a:rPr lang="he-IL" sz="2000" dirty="0"/>
              <a:t>(שורה שניה, טור שמאלי) כמו </a:t>
            </a:r>
            <a:r>
              <a:rPr lang="en-US" sz="2000" dirty="0"/>
              <a:t> </a:t>
            </a:r>
            <a:r>
              <a:rPr lang="en-US" sz="2000" b="1" dirty="0"/>
              <a:t>gender mainstreaming  </a:t>
            </a:r>
            <a:r>
              <a:rPr lang="he-IL" sz="2000" b="1" dirty="0"/>
              <a:t> </a:t>
            </a:r>
            <a:r>
              <a:rPr lang="he-IL" sz="2000" dirty="0"/>
              <a:t>נועדו לשנות תהליכים ארגוניים כדי לא לשעתק אי-שוויון מגדרי. למשל:  עידוד גישה של </a:t>
            </a:r>
            <a:r>
              <a:rPr lang="he-IL" sz="2000" b="1" dirty="0"/>
              <a:t>"מדע איטי"</a:t>
            </a:r>
            <a:r>
              <a:rPr lang="he-IL" sz="2000" dirty="0"/>
              <a:t> שלוקחת בחשבון שהמרצים והמרצות עסוקים גם </a:t>
            </a:r>
            <a:r>
              <a:rPr lang="he-IL" sz="2000" b="1" dirty="0"/>
              <a:t>בעבודת טיפול </a:t>
            </a:r>
            <a:r>
              <a:rPr lang="he-IL" sz="2000" dirty="0"/>
              <a:t>באחרים (ילדים, הורים מזדקנים, בני משפחה חולים); מאפשרת אוטונומיה בשעות העבודה ושליטה על קצב העבודה. באסטרטגיה זו אין נקודת סוף ששואפים להגיע אליה, אלא אלו תהליכים מתמשכים, ובדרך כלל הם מתמסמסים. </a:t>
            </a:r>
          </a:p>
          <a:p>
            <a:r>
              <a:rPr lang="he-IL" sz="2000" b="1" dirty="0"/>
              <a:t>אסטרטגיות של הכלה </a:t>
            </a:r>
            <a:r>
              <a:rPr lang="en-US" sz="2000" dirty="0"/>
              <a:t>inclusion  </a:t>
            </a:r>
            <a:r>
              <a:rPr lang="he-IL" sz="2000" dirty="0"/>
              <a:t> - מדגישות צעדים של </a:t>
            </a:r>
            <a:r>
              <a:rPr lang="he-IL" sz="2000" b="1" dirty="0"/>
              <a:t>העדפה מתקנת, מכסות ושריון מקומות לנשים. </a:t>
            </a:r>
            <a:r>
              <a:rPr lang="he-IL" sz="2000" dirty="0"/>
              <a:t>זוהי אסטרטגיה שניתנת למדידה וכימות על פני זמן מוגדר מראש. לעתים קרובות גישות אלה נחשבות לרדיקליות והן מעוררות התנגדות רבה, אבל יש להן יעדים ברורים ומוגדים בזמן. </a:t>
            </a:r>
          </a:p>
          <a:p>
            <a:endParaRPr lang="he-IL" dirty="0"/>
          </a:p>
        </p:txBody>
      </p:sp>
    </p:spTree>
    <p:extLst>
      <p:ext uri="{BB962C8B-B14F-4D97-AF65-F5344CB8AC3E}">
        <p14:creationId xmlns:p14="http://schemas.microsoft.com/office/powerpoint/2010/main" val="2634550541"/>
      </p:ext>
    </p:extLst>
  </p:cSld>
  <p:clrMapOvr>
    <a:masterClrMapping/>
  </p:clrMapOvr>
  <p:transition spd="slow">
    <p:cover dir="ru"/>
    <p:sndAc>
      <p:stSnd>
        <p:snd r:embed="rId3"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2800" b="1" dirty="0"/>
              <a:t>שיטת המחקר</a:t>
            </a:r>
          </a:p>
        </p:txBody>
      </p:sp>
      <p:sp>
        <p:nvSpPr>
          <p:cNvPr id="3" name="Content Placeholder 2"/>
          <p:cNvSpPr>
            <a:spLocks noGrp="1"/>
          </p:cNvSpPr>
          <p:nvPr>
            <p:ph idx="1"/>
          </p:nvPr>
        </p:nvSpPr>
        <p:spPr>
          <a:xfrm>
            <a:off x="1942415" y="1484784"/>
            <a:ext cx="6591985" cy="4680520"/>
          </a:xfrm>
        </p:spPr>
        <p:txBody>
          <a:bodyPr/>
          <a:lstStyle/>
          <a:p>
            <a:pPr marL="0" indent="0">
              <a:buNone/>
            </a:pPr>
            <a:r>
              <a:rPr lang="he-IL" sz="2400" b="1" u="sng" dirty="0"/>
              <a:t>ניתוח שיח ביקורתי – </a:t>
            </a:r>
          </a:p>
          <a:p>
            <a:pPr marL="0" indent="0">
              <a:buNone/>
            </a:pPr>
            <a:r>
              <a:rPr lang="he-IL" b="1" dirty="0"/>
              <a:t>ניתוח תוכן איכותני של שלושה מקורות: </a:t>
            </a:r>
          </a:p>
          <a:p>
            <a:pPr marL="0" indent="0">
              <a:buNone/>
            </a:pPr>
            <a:endParaRPr lang="he-IL" b="1" dirty="0"/>
          </a:p>
          <a:p>
            <a:pPr marL="0" indent="0">
              <a:buNone/>
            </a:pPr>
            <a:r>
              <a:rPr lang="he-IL" b="1" dirty="0"/>
              <a:t>1. מסמכי מדיניות מגדרית של האוניברסיטאות </a:t>
            </a:r>
          </a:p>
          <a:p>
            <a:pPr marL="0" indent="0">
              <a:buNone/>
            </a:pPr>
            <a:r>
              <a:rPr lang="en-US" b="1" dirty="0"/>
              <a:t>(GAP – Gender Action Plan )</a:t>
            </a:r>
          </a:p>
          <a:p>
            <a:pPr marL="0" indent="0">
              <a:buNone/>
            </a:pPr>
            <a:r>
              <a:rPr lang="he-IL" b="1" dirty="0"/>
              <a:t>2. דוחות שנתיים המדווחים על המצב באוניברסיטאות (</a:t>
            </a:r>
            <a:r>
              <a:rPr lang="en-US" b="1" dirty="0"/>
              <a:t>follow up reports</a:t>
            </a:r>
            <a:r>
              <a:rPr lang="he-IL" b="1" dirty="0"/>
              <a:t>)</a:t>
            </a:r>
          </a:p>
          <a:p>
            <a:pPr marL="0" indent="0">
              <a:buNone/>
            </a:pPr>
            <a:r>
              <a:rPr lang="he-IL" b="1" dirty="0"/>
              <a:t>3. מאמרים בעיתונות הבלגית בנושא זה</a:t>
            </a:r>
          </a:p>
          <a:p>
            <a:pPr marL="0" indent="0">
              <a:buNone/>
            </a:pPr>
            <a:endParaRPr lang="he-IL" b="1" dirty="0"/>
          </a:p>
          <a:p>
            <a:pPr marL="0" indent="0">
              <a:buNone/>
            </a:pPr>
            <a:r>
              <a:rPr lang="he-IL" b="1" dirty="0"/>
              <a:t>שאלה עיקרית: אילו שיחים משמשים ללגיטימציה או דה-לגיטימציה של יוזמות לשוויון מגדרי באקדמיה</a:t>
            </a:r>
          </a:p>
        </p:txBody>
      </p:sp>
    </p:spTree>
    <p:extLst>
      <p:ext uri="{BB962C8B-B14F-4D97-AF65-F5344CB8AC3E}">
        <p14:creationId xmlns:p14="http://schemas.microsoft.com/office/powerpoint/2010/main" val="4267265552"/>
      </p:ext>
    </p:extLst>
  </p:cSld>
  <p:clrMapOvr>
    <a:masterClrMapping/>
  </p:clrMapOvr>
  <p:transition spd="slow">
    <p:cover dir="ru"/>
    <p:sndAc>
      <p:stSnd>
        <p:snd r:embed="rId3" name="camera.wav"/>
      </p:stSnd>
    </p:sndAc>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4240</TotalTime>
  <Words>1570</Words>
  <Application>Microsoft Office PowerPoint</Application>
  <PresentationFormat>‫הצגה על המסך (4:3)</PresentationFormat>
  <Paragraphs>126</Paragraphs>
  <Slides>21</Slides>
  <Notes>21</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21</vt:i4>
      </vt:variant>
    </vt:vector>
  </HeadingPairs>
  <TitlesOfParts>
    <vt:vector size="26" baseType="lpstr">
      <vt:lpstr>Arial</vt:lpstr>
      <vt:lpstr>Calibri</vt:lpstr>
      <vt:lpstr>Century Gothic</vt:lpstr>
      <vt:lpstr>Wingdings 3</vt:lpstr>
      <vt:lpstr>Wisp</vt:lpstr>
      <vt:lpstr>Roos H. et. al., 2020. The Failure of Gender Equality Initiatives in Academia:  Exploring Defensive Institutional Work in  Flemish Universities.   GENDER &amp; SOCIETY</vt:lpstr>
      <vt:lpstr>מצגת של PowerPoint‏</vt:lpstr>
      <vt:lpstr>שאלת המחקר</vt:lpstr>
      <vt:lpstr>הנחות יסוד: </vt:lpstr>
      <vt:lpstr>   </vt:lpstr>
      <vt:lpstr>מצב המחקר: מיפוי האסטרטגיות הקיימות לשוויון מגדרי באקדמיה</vt:lpstr>
      <vt:lpstr>צעדים לשינוי ברמה האינדיבידואלית</vt:lpstr>
      <vt:lpstr>צעדים לשינוי ברמה המבנית</vt:lpstr>
      <vt:lpstr>שיטת המחקר</vt:lpstr>
      <vt:lpstr>ממצאים</vt:lpstr>
      <vt:lpstr>עבודת התגוננות מוסדית</vt:lpstr>
      <vt:lpstr>טענה עיקרית</vt:lpstr>
      <vt:lpstr>1. הכרה באי שוויון מגדרי ובצורך בפעולה לשינוי </vt:lpstr>
      <vt:lpstr>2. הפחתה ולעתים הכחשה של האחריות של ההנהלה של האקדמיה על מצב יחסי המגדר </vt:lpstr>
      <vt:lpstr>3. דה לגיטימציה של יוזמות לשוויון מגדרי המוגדרות בזמן </vt:lpstr>
      <vt:lpstr>3. דה לגיטימציה של יוזמות לשוויון מגדרי המוגדרות בזמן </vt:lpstr>
      <vt:lpstr>למרות הקונזנסוס נגד שיטת המכסות, ב 2017 אומרת רקטורית האוניברסיטה הפתוחה: </vt:lpstr>
      <vt:lpstr>4. לגיטימציה ליוזמות לשוויון מגדרי ללא תוצאות מדידות ספציפיות   </vt:lpstr>
      <vt:lpstr>סיכום</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Roos H. et. al., 2020. The Failure of Gender Equality Initiatives in Academia:  Exploring Defensive Institutional Work in  Flemish Universities.   GENDER &amp; SOCIETY</dc:title>
  <dc:creator>ornasa</dc:creator>
  <cp:lastModifiedBy>tzipora cooper</cp:lastModifiedBy>
  <cp:revision>21</cp:revision>
  <dcterms:created xsi:type="dcterms:W3CDTF">2020-06-04T10:11:53Z</dcterms:created>
  <dcterms:modified xsi:type="dcterms:W3CDTF">2020-12-30T12:32:57Z</dcterms:modified>
</cp:coreProperties>
</file>