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261" r:id="rId3"/>
    <p:sldId id="257" r:id="rId4"/>
    <p:sldId id="258" r:id="rId5"/>
    <p:sldId id="270" r:id="rId6"/>
    <p:sldId id="259" r:id="rId7"/>
    <p:sldId id="260" r:id="rId8"/>
    <p:sldId id="262" r:id="rId9"/>
    <p:sldId id="263" r:id="rId10"/>
    <p:sldId id="267" r:id="rId11"/>
    <p:sldId id="264" r:id="rId12"/>
    <p:sldId id="268" r:id="rId13"/>
    <p:sldId id="269" r:id="rId14"/>
    <p:sldId id="271" r:id="rId15"/>
    <p:sldId id="272" r:id="rId16"/>
    <p:sldId id="273" r:id="rId17"/>
    <p:sldId id="274" r:id="rId18"/>
    <p:sldId id="276" r:id="rId19"/>
    <p:sldId id="277" r:id="rId20"/>
    <p:sldId id="278" r:id="rId21"/>
    <p:sldId id="266" r:id="rId22"/>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Sheet3!$B$23</c:f>
              <c:strCache>
                <c:ptCount val="1"/>
                <c:pt idx="0">
                  <c:v>Coed girls</c:v>
                </c:pt>
              </c:strCache>
            </c:strRef>
          </c:tx>
          <c:spPr>
            <a:solidFill>
              <a:schemeClr val="tx1"/>
            </a:solidFill>
            <a:ln>
              <a:noFill/>
            </a:ln>
            <a:effectLst/>
          </c:spPr>
          <c:invertIfNegative val="0"/>
          <c:cat>
            <c:strRef>
              <c:f>Sheet3!$A$24:$A$25</c:f>
              <c:strCache>
                <c:ptCount val="2"/>
                <c:pt idx="0">
                  <c:v>Physics</c:v>
                </c:pt>
                <c:pt idx="1">
                  <c:v>Computer science</c:v>
                </c:pt>
              </c:strCache>
            </c:strRef>
          </c:cat>
          <c:val>
            <c:numRef>
              <c:f>Sheet3!$B$24:$B$25</c:f>
              <c:numCache>
                <c:formatCode>General</c:formatCode>
                <c:ptCount val="2"/>
                <c:pt idx="0">
                  <c:v>7.8</c:v>
                </c:pt>
                <c:pt idx="1">
                  <c:v>5.6</c:v>
                </c:pt>
              </c:numCache>
            </c:numRef>
          </c:val>
          <c:extLst>
            <c:ext xmlns:c16="http://schemas.microsoft.com/office/drawing/2014/chart" uri="{C3380CC4-5D6E-409C-BE32-E72D297353CC}">
              <c16:uniqueId val="{00000000-086E-4181-8135-F40326B061E2}"/>
            </c:ext>
          </c:extLst>
        </c:ser>
        <c:ser>
          <c:idx val="1"/>
          <c:order val="1"/>
          <c:tx>
            <c:strRef>
              <c:f>Sheet3!$C$23</c:f>
              <c:strCache>
                <c:ptCount val="1"/>
                <c:pt idx="0">
                  <c:v>Coed boys</c:v>
                </c:pt>
              </c:strCache>
            </c:strRef>
          </c:tx>
          <c:spPr>
            <a:solidFill>
              <a:schemeClr val="bg1">
                <a:lumMod val="75000"/>
              </a:schemeClr>
            </a:solidFill>
            <a:ln>
              <a:noFill/>
            </a:ln>
            <a:effectLst/>
          </c:spPr>
          <c:invertIfNegative val="0"/>
          <c:cat>
            <c:strRef>
              <c:f>Sheet3!$A$24:$A$25</c:f>
              <c:strCache>
                <c:ptCount val="2"/>
                <c:pt idx="0">
                  <c:v>Physics</c:v>
                </c:pt>
                <c:pt idx="1">
                  <c:v>Computer science</c:v>
                </c:pt>
              </c:strCache>
            </c:strRef>
          </c:cat>
          <c:val>
            <c:numRef>
              <c:f>Sheet3!$C$24:$C$25</c:f>
              <c:numCache>
                <c:formatCode>General</c:formatCode>
                <c:ptCount val="2"/>
                <c:pt idx="0">
                  <c:v>17.100000000000001</c:v>
                </c:pt>
                <c:pt idx="1">
                  <c:v>15.2</c:v>
                </c:pt>
              </c:numCache>
            </c:numRef>
          </c:val>
          <c:extLst>
            <c:ext xmlns:c16="http://schemas.microsoft.com/office/drawing/2014/chart" uri="{C3380CC4-5D6E-409C-BE32-E72D297353CC}">
              <c16:uniqueId val="{00000001-086E-4181-8135-F40326B061E2}"/>
            </c:ext>
          </c:extLst>
        </c:ser>
        <c:ser>
          <c:idx val="2"/>
          <c:order val="2"/>
          <c:tx>
            <c:strRef>
              <c:f>Sheet3!$D$23</c:f>
              <c:strCache>
                <c:ptCount val="1"/>
                <c:pt idx="0">
                  <c:v>S-S girls</c:v>
                </c:pt>
              </c:strCache>
            </c:strRef>
          </c:tx>
          <c:spPr>
            <a:pattFill prst="pct5">
              <a:fgClr>
                <a:schemeClr val="bg1">
                  <a:lumMod val="75000"/>
                </a:schemeClr>
              </a:fgClr>
              <a:bgClr>
                <a:schemeClr val="tx1">
                  <a:lumMod val="95000"/>
                  <a:lumOff val="5000"/>
                </a:schemeClr>
              </a:bgClr>
            </a:pattFill>
            <a:ln>
              <a:noFill/>
            </a:ln>
            <a:effectLst/>
          </c:spPr>
          <c:invertIfNegative val="0"/>
          <c:cat>
            <c:strRef>
              <c:f>Sheet3!$A$24:$A$25</c:f>
              <c:strCache>
                <c:ptCount val="2"/>
                <c:pt idx="0">
                  <c:v>Physics</c:v>
                </c:pt>
                <c:pt idx="1">
                  <c:v>Computer science</c:v>
                </c:pt>
              </c:strCache>
            </c:strRef>
          </c:cat>
          <c:val>
            <c:numRef>
              <c:f>Sheet3!$D$24:$D$25</c:f>
              <c:numCache>
                <c:formatCode>General</c:formatCode>
                <c:ptCount val="2"/>
                <c:pt idx="0">
                  <c:v>7</c:v>
                </c:pt>
                <c:pt idx="1">
                  <c:v>5</c:v>
                </c:pt>
              </c:numCache>
            </c:numRef>
          </c:val>
          <c:extLst>
            <c:ext xmlns:c16="http://schemas.microsoft.com/office/drawing/2014/chart" uri="{C3380CC4-5D6E-409C-BE32-E72D297353CC}">
              <c16:uniqueId val="{00000002-086E-4181-8135-F40326B061E2}"/>
            </c:ext>
          </c:extLst>
        </c:ser>
        <c:ser>
          <c:idx val="3"/>
          <c:order val="3"/>
          <c:tx>
            <c:strRef>
              <c:f>Sheet3!$E$23</c:f>
              <c:strCache>
                <c:ptCount val="1"/>
                <c:pt idx="0">
                  <c:v>S-S boys</c:v>
                </c:pt>
              </c:strCache>
            </c:strRef>
          </c:tx>
          <c:spPr>
            <a:pattFill prst="pct30">
              <a:fgClr>
                <a:schemeClr val="tx1">
                  <a:lumMod val="95000"/>
                  <a:lumOff val="5000"/>
                </a:schemeClr>
              </a:fgClr>
              <a:bgClr>
                <a:schemeClr val="bg1"/>
              </a:bgClr>
            </a:pattFill>
            <a:ln>
              <a:noFill/>
            </a:ln>
            <a:effectLst/>
          </c:spPr>
          <c:invertIfNegative val="0"/>
          <c:cat>
            <c:strRef>
              <c:f>Sheet3!$A$24:$A$25</c:f>
              <c:strCache>
                <c:ptCount val="2"/>
                <c:pt idx="0">
                  <c:v>Physics</c:v>
                </c:pt>
                <c:pt idx="1">
                  <c:v>Computer science</c:v>
                </c:pt>
              </c:strCache>
            </c:strRef>
          </c:cat>
          <c:val>
            <c:numRef>
              <c:f>Sheet3!$E$24:$E$25</c:f>
              <c:numCache>
                <c:formatCode>General</c:formatCode>
                <c:ptCount val="2"/>
                <c:pt idx="0">
                  <c:v>15.8</c:v>
                </c:pt>
                <c:pt idx="1">
                  <c:v>13.1</c:v>
                </c:pt>
              </c:numCache>
            </c:numRef>
          </c:val>
          <c:extLst>
            <c:ext xmlns:c16="http://schemas.microsoft.com/office/drawing/2014/chart" uri="{C3380CC4-5D6E-409C-BE32-E72D297353CC}">
              <c16:uniqueId val="{00000003-086E-4181-8135-F40326B061E2}"/>
            </c:ext>
          </c:extLst>
        </c:ser>
        <c:dLbls>
          <c:showLegendKey val="0"/>
          <c:showVal val="0"/>
          <c:showCatName val="0"/>
          <c:showSerName val="0"/>
          <c:showPercent val="0"/>
          <c:showBubbleSize val="0"/>
        </c:dLbls>
        <c:gapWidth val="219"/>
        <c:overlap val="-27"/>
        <c:axId val="764351727"/>
        <c:axId val="953207471"/>
      </c:barChart>
      <c:catAx>
        <c:axId val="76435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IL"/>
          </a:p>
        </c:txPr>
        <c:crossAx val="953207471"/>
        <c:crosses val="autoZero"/>
        <c:auto val="1"/>
        <c:lblAlgn val="ctr"/>
        <c:lblOffset val="100"/>
        <c:noMultiLvlLbl val="0"/>
      </c:catAx>
      <c:valAx>
        <c:axId val="9532074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IL"/>
          </a:p>
        </c:txPr>
        <c:crossAx val="7643517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mj-cs"/>
            </a:defRPr>
          </a:pPr>
          <a:endParaRPr lang="en-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97BFF81C-1FCB-4DBA-8044-F1A0FCFD45A6}" type="datetime1">
              <a:rPr lang="en-US" smtClean="0"/>
              <a:t>11/25/2021</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02791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FB9092B3-2D87-4CDF-B84B-C46E5F5D31F7}" type="datetime1">
              <a:rPr lang="en-US" smtClean="0"/>
              <a:t>11/25/2021</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2310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3D769E57-47B1-47B0-B526-3153E4B1E729}" type="datetime1">
              <a:rPr lang="en-US" smtClean="0"/>
              <a:t>11/25/2021</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69158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8997F1B7-1EE7-4EA5-A5A4-866F9A810C9F}"/>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5A87773D-8987-489A-A650-3D6F7D5C7C38}" type="datetime1">
              <a:rPr lang="en-US" smtClean="0"/>
              <a:t>11/25/2021</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093931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97E150C1-1D78-4D80-810D-E9E86F6E88AB}" type="datetime1">
              <a:rPr lang="en-US" smtClean="0"/>
              <a:t>11/25/2021</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291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29E9CBD8-1588-4B6B-B74D-87480DDE94C0}" type="datetime1">
              <a:rPr lang="en-US" smtClean="0"/>
              <a:t>11/25/2021</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51628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AD794440-721C-4D75-BD4F-4CFB3D51CDCA}" type="datetime1">
              <a:rPr lang="en-US" smtClean="0"/>
              <a:t>11/25/2021</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35493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a:t>Click to edit Master title style</a:t>
            </a:r>
            <a:endParaRPr lang="en-US" dirty="0"/>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B2701A64-483B-4532-94FB-D8F90CB6DEE0}" type="datetime1">
              <a:rPr lang="en-US" smtClean="0"/>
              <a:t>11/25/2021</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66549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6F18FB39-20FB-4E2E-B861-45B709B9C3C5}" type="datetime1">
              <a:rPr lang="en-US" smtClean="0"/>
              <a:t>11/25/2021</a:t>
            </a:fld>
            <a:endParaRPr lang="en-US" dirty="0"/>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37031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AC48AC19-8BD6-476C-9770-8884373BCF00}" type="datetime1">
              <a:rPr lang="en-US" smtClean="0"/>
              <a:t>11/25/2021</a:t>
            </a:fld>
            <a:endParaRPr lang="en-US"/>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10300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F3F68C53-8AD1-4F09-9486-FB3406B99CFA}" type="datetime1">
              <a:rPr lang="en-US" smtClean="0"/>
              <a:t>11/25/2021</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53753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BA543EDD-D0D2-447F-B24F-3717AF4B109D}" type="datetime1">
              <a:rPr lang="en-US" smtClean="0"/>
              <a:pPr/>
              <a:t>11/25/2021</a:t>
            </a:fld>
            <a:endParaRPr lang="en-US"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91354105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39" r:id="rId6"/>
    <p:sldLayoutId id="2147483735" r:id="rId7"/>
    <p:sldLayoutId id="2147483736" r:id="rId8"/>
    <p:sldLayoutId id="2147483737" r:id="rId9"/>
    <p:sldLayoutId id="2147483738" r:id="rId10"/>
    <p:sldLayoutId id="214748374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3">
            <a:extLst>
              <a:ext uri="{FF2B5EF4-FFF2-40B4-BE49-F238E27FC236}">
                <a16:creationId xmlns:a16="http://schemas.microsoft.com/office/drawing/2014/main" id="{FFC644A4-DDC2-4191-A2B1-8CA804FAD836}"/>
              </a:ext>
            </a:extLst>
          </p:cNvPr>
          <p:cNvPicPr>
            <a:picLocks noChangeAspect="1"/>
          </p:cNvPicPr>
          <p:nvPr/>
        </p:nvPicPr>
        <p:blipFill rotWithShape="1">
          <a:blip r:embed="rId2"/>
          <a:srcRect l="24993" r="8259" b="3"/>
          <a:stretch/>
        </p:blipFill>
        <p:spPr>
          <a:xfrm>
            <a:off x="6536411" y="254456"/>
            <a:ext cx="3476308" cy="3476308"/>
          </a:xfrm>
          <a:custGeom>
            <a:avLst/>
            <a:gdLst/>
            <a:ahLst/>
            <a:cxnLst/>
            <a:rect l="l" t="t" r="r" b="b"/>
            <a:pathLst>
              <a:path w="2813056" h="2813056">
                <a:moveTo>
                  <a:pt x="1406528" y="0"/>
                </a:moveTo>
                <a:cubicBezTo>
                  <a:pt x="2183332" y="0"/>
                  <a:pt x="2813056" y="629724"/>
                  <a:pt x="2813056" y="1406528"/>
                </a:cubicBezTo>
                <a:cubicBezTo>
                  <a:pt x="2813056" y="2183332"/>
                  <a:pt x="2183332" y="2813056"/>
                  <a:pt x="1406528" y="2813056"/>
                </a:cubicBezTo>
                <a:cubicBezTo>
                  <a:pt x="629724" y="2813056"/>
                  <a:pt x="0" y="2183332"/>
                  <a:pt x="0" y="1406528"/>
                </a:cubicBezTo>
                <a:cubicBezTo>
                  <a:pt x="0" y="629724"/>
                  <a:pt x="629724" y="0"/>
                  <a:pt x="1406528" y="0"/>
                </a:cubicBezTo>
                <a:close/>
              </a:path>
            </a:pathLst>
          </a:custGeom>
        </p:spPr>
      </p:pic>
      <p:sp>
        <p:nvSpPr>
          <p:cNvPr id="28" name="Oval 27">
            <a:extLst>
              <a:ext uri="{FF2B5EF4-FFF2-40B4-BE49-F238E27FC236}">
                <a16:creationId xmlns:a16="http://schemas.microsoft.com/office/drawing/2014/main" id="{D9DFE8A5-DCEC-4A43-B613-D62AC8C57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7014" y="1128803"/>
            <a:ext cx="5290997" cy="5290997"/>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B369A2E-99B1-4A2B-9343-957A6C165F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0778" y="1131641"/>
            <a:ext cx="5290997" cy="5290997"/>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Oval 31">
            <a:extLst>
              <a:ext uri="{FF2B5EF4-FFF2-40B4-BE49-F238E27FC236}">
                <a16:creationId xmlns:a16="http://schemas.microsoft.com/office/drawing/2014/main" id="{26B7664A-BE61-4A65-B937-A31E08B8B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2254" y="1065353"/>
            <a:ext cx="5290997" cy="5290997"/>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7381F2-DE29-43CB-9B61-6454A9C1895F}"/>
              </a:ext>
            </a:extLst>
          </p:cNvPr>
          <p:cNvSpPr>
            <a:spLocks noGrp="1"/>
          </p:cNvSpPr>
          <p:nvPr>
            <p:ph type="ctrTitle"/>
          </p:nvPr>
        </p:nvSpPr>
        <p:spPr>
          <a:xfrm>
            <a:off x="2139117" y="1343132"/>
            <a:ext cx="4694317" cy="2943918"/>
          </a:xfrm>
        </p:spPr>
        <p:txBody>
          <a:bodyPr>
            <a:normAutofit fontScale="90000"/>
          </a:bodyPr>
          <a:lstStyle/>
          <a:p>
            <a:r>
              <a:rPr lang="he-IL" sz="3600" dirty="0">
                <a:solidFill>
                  <a:srgbClr val="222222"/>
                </a:solidFill>
                <a:latin typeface="Arial" panose="020B0604020202020204" pitchFamily="34" charset="0"/>
              </a:rPr>
              <a:t>הבדלים מגדריים בלימודי ה</a:t>
            </a:r>
            <a:r>
              <a:rPr lang="he-IL" sz="3600" i="0" dirty="0">
                <a:solidFill>
                  <a:srgbClr val="222222"/>
                </a:solidFill>
                <a:effectLst/>
                <a:latin typeface="Arial" panose="020B0604020202020204" pitchFamily="34" charset="0"/>
              </a:rPr>
              <a:t>מדעים והטכנלוגיה</a:t>
            </a:r>
            <a:r>
              <a:rPr lang="he-IL" sz="2200" b="0" i="0" dirty="0">
                <a:solidFill>
                  <a:srgbClr val="222222"/>
                </a:solidFill>
                <a:effectLst/>
                <a:latin typeface="Arial" panose="020B0604020202020204" pitchFamily="34" charset="0"/>
              </a:rPr>
              <a:t>:</a:t>
            </a:r>
            <a:r>
              <a:rPr lang="he-IL" b="0" i="0" dirty="0">
                <a:solidFill>
                  <a:srgbClr val="222222"/>
                </a:solidFill>
                <a:effectLst/>
                <a:latin typeface="Arial" panose="020B0604020202020204" pitchFamily="34" charset="0"/>
              </a:rPr>
              <a:t> </a:t>
            </a:r>
            <a:endParaRPr lang="en-IL" dirty="0"/>
          </a:p>
        </p:txBody>
      </p:sp>
      <p:sp>
        <p:nvSpPr>
          <p:cNvPr id="3" name="Subtitle 2">
            <a:extLst>
              <a:ext uri="{FF2B5EF4-FFF2-40B4-BE49-F238E27FC236}">
                <a16:creationId xmlns:a16="http://schemas.microsoft.com/office/drawing/2014/main" id="{1446F96B-459F-4EFA-86BA-77FD9AE96732}"/>
              </a:ext>
            </a:extLst>
          </p:cNvPr>
          <p:cNvSpPr>
            <a:spLocks noGrp="1"/>
          </p:cNvSpPr>
          <p:nvPr>
            <p:ph type="subTitle" idx="1"/>
          </p:nvPr>
        </p:nvSpPr>
        <p:spPr>
          <a:xfrm>
            <a:off x="2545516" y="4353338"/>
            <a:ext cx="3624471" cy="258459"/>
          </a:xfrm>
        </p:spPr>
        <p:txBody>
          <a:bodyPr>
            <a:noAutofit/>
          </a:bodyPr>
          <a:lstStyle/>
          <a:p>
            <a:r>
              <a:rPr lang="he-IL" sz="2800" b="0" i="0" dirty="0">
                <a:solidFill>
                  <a:srgbClr val="222222"/>
                </a:solidFill>
                <a:effectLst/>
                <a:latin typeface="Arial" panose="020B0604020202020204" pitchFamily="34" charset="0"/>
              </a:rPr>
              <a:t>פרדוקס "הבחירה החופשית" </a:t>
            </a:r>
            <a:endParaRPr lang="en-IL" sz="2800" dirty="0"/>
          </a:p>
        </p:txBody>
      </p:sp>
      <p:sp>
        <p:nvSpPr>
          <p:cNvPr id="34"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5044" y="54194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6" name="Graphic 212">
            <a:extLst>
              <a:ext uri="{FF2B5EF4-FFF2-40B4-BE49-F238E27FC236}">
                <a16:creationId xmlns:a16="http://schemas.microsoft.com/office/drawing/2014/main" id="{B3D7D008-0B6D-4161-BEDA-6AF6A03BC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5044" y="54194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E0339FE9-6931-4B68-8E22-6539BB6087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5353"/>
            <a:ext cx="1861854" cy="717514"/>
            <a:chOff x="0" y="1065353"/>
            <a:chExt cx="1861854" cy="717514"/>
          </a:xfrm>
          <a:solidFill>
            <a:srgbClr val="FFFFFF"/>
          </a:solidFill>
        </p:grpSpPr>
        <p:sp>
          <p:nvSpPr>
            <p:cNvPr id="39" name="Freeform: Shape 38">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06535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40" name="Freeform: Shape 39">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50508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grpSp>
        <p:nvGrpSpPr>
          <p:cNvPr id="42" name="Group 41">
            <a:extLst>
              <a:ext uri="{FF2B5EF4-FFF2-40B4-BE49-F238E27FC236}">
                <a16:creationId xmlns:a16="http://schemas.microsoft.com/office/drawing/2014/main" id="{D0218489-E03B-4E4F-9ADA-EC579122A1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5353"/>
            <a:ext cx="1861854" cy="717514"/>
            <a:chOff x="0" y="1065353"/>
            <a:chExt cx="1861854" cy="717514"/>
          </a:xfrm>
          <a:solidFill>
            <a:schemeClr val="tx1"/>
          </a:solidFill>
        </p:grpSpPr>
        <p:sp>
          <p:nvSpPr>
            <p:cNvPr id="43" name="Freeform: Shape 42">
              <a:extLst>
                <a:ext uri="{FF2B5EF4-FFF2-40B4-BE49-F238E27FC236}">
                  <a16:creationId xmlns:a16="http://schemas.microsoft.com/office/drawing/2014/main" id="{D36F491E-9A40-46C5-BD55-356F15025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06535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44" name="Freeform: Shape 43">
              <a:extLst>
                <a:ext uri="{FF2B5EF4-FFF2-40B4-BE49-F238E27FC236}">
                  <a16:creationId xmlns:a16="http://schemas.microsoft.com/office/drawing/2014/main" id="{0EC201AA-621E-4837-A31C-D061443F7C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50508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grpSp>
        <p:nvGrpSpPr>
          <p:cNvPr id="46"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88320" y="4140693"/>
            <a:ext cx="1054466" cy="469689"/>
            <a:chOff x="9841624" y="4115729"/>
            <a:chExt cx="602169" cy="268223"/>
          </a:xfrm>
          <a:solidFill>
            <a:schemeClr val="tx1"/>
          </a:solidFill>
        </p:grpSpPr>
        <p:sp>
          <p:nvSpPr>
            <p:cNvPr id="47" name="Freeform: Shape 46">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3" name="Oval 52">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5735" y="4917084"/>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6AA707BA-98B0-47C5-B34A-63D60A010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5735" y="4917084"/>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2">
            <a:extLst>
              <a:ext uri="{FF2B5EF4-FFF2-40B4-BE49-F238E27FC236}">
                <a16:creationId xmlns:a16="http://schemas.microsoft.com/office/drawing/2014/main" id="{8119207B-CE66-48EE-85CE-88D126912323}"/>
              </a:ext>
            </a:extLst>
          </p:cNvPr>
          <p:cNvSpPr>
            <a:spLocks noChangeArrowheads="1"/>
          </p:cNvSpPr>
          <p:nvPr/>
        </p:nvSpPr>
        <p:spPr bwMode="auto">
          <a:xfrm>
            <a:off x="7484165" y="5097675"/>
            <a:ext cx="93547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he-IL" dirty="0"/>
              <a:t>הללי פינסון, יריב פניגר ומריה צ'ארלס</a:t>
            </a:r>
            <a:endParaRPr lang="en-IL" dirty="0"/>
          </a:p>
        </p:txBody>
      </p:sp>
      <p:sp>
        <p:nvSpPr>
          <p:cNvPr id="7" name="Rectangle 3">
            <a:extLst>
              <a:ext uri="{FF2B5EF4-FFF2-40B4-BE49-F238E27FC236}">
                <a16:creationId xmlns:a16="http://schemas.microsoft.com/office/drawing/2014/main" id="{ACDAEB19-1D3D-48B0-B451-1C7CB56E5958}"/>
              </a:ext>
            </a:extLst>
          </p:cNvPr>
          <p:cNvSpPr>
            <a:spLocks noChangeArrowheads="1"/>
          </p:cNvSpPr>
          <p:nvPr/>
        </p:nvSpPr>
        <p:spPr bwMode="auto">
          <a:xfrm flipV="1">
            <a:off x="8886713" y="5624192"/>
            <a:ext cx="795218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L"/>
          </a:p>
        </p:txBody>
      </p:sp>
      <p:pic>
        <p:nvPicPr>
          <p:cNvPr id="8" name="Picture 7">
            <a:extLst>
              <a:ext uri="{FF2B5EF4-FFF2-40B4-BE49-F238E27FC236}">
                <a16:creationId xmlns:a16="http://schemas.microsoft.com/office/drawing/2014/main" id="{DA417491-974C-45BE-8326-40E764409054}"/>
              </a:ext>
            </a:extLst>
          </p:cNvPr>
          <p:cNvPicPr>
            <a:picLocks noChangeAspect="1"/>
          </p:cNvPicPr>
          <p:nvPr/>
        </p:nvPicPr>
        <p:blipFill>
          <a:blip r:embed="rId3"/>
          <a:stretch>
            <a:fillRect/>
          </a:stretch>
        </p:blipFill>
        <p:spPr>
          <a:xfrm>
            <a:off x="6833434" y="5581614"/>
            <a:ext cx="5980929" cy="1139224"/>
          </a:xfrm>
          <a:prstGeom prst="rect">
            <a:avLst/>
          </a:prstGeom>
        </p:spPr>
      </p:pic>
    </p:spTree>
    <p:extLst>
      <p:ext uri="{BB962C8B-B14F-4D97-AF65-F5344CB8AC3E}">
        <p14:creationId xmlns:p14="http://schemas.microsoft.com/office/powerpoint/2010/main" val="2781386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0FAA2-FE72-4236-BEB2-EFE9CF82F870}"/>
              </a:ext>
            </a:extLst>
          </p:cNvPr>
          <p:cNvSpPr>
            <a:spLocks noGrp="1"/>
          </p:cNvSpPr>
          <p:nvPr>
            <p:ph type="title"/>
          </p:nvPr>
        </p:nvSpPr>
        <p:spPr/>
        <p:txBody>
          <a:bodyPr/>
          <a:lstStyle/>
          <a:p>
            <a:pPr algn="r" rtl="1"/>
            <a:r>
              <a:rPr lang="he-IL" dirty="0"/>
              <a:t>בית הספר היהודי - המשך</a:t>
            </a:r>
            <a:endParaRPr lang="en-IL" dirty="0"/>
          </a:p>
        </p:txBody>
      </p:sp>
      <p:sp>
        <p:nvSpPr>
          <p:cNvPr id="3" name="Content Placeholder 2">
            <a:extLst>
              <a:ext uri="{FF2B5EF4-FFF2-40B4-BE49-F238E27FC236}">
                <a16:creationId xmlns:a16="http://schemas.microsoft.com/office/drawing/2014/main" id="{701150B6-C60B-4407-BD68-26129F06B36C}"/>
              </a:ext>
            </a:extLst>
          </p:cNvPr>
          <p:cNvSpPr>
            <a:spLocks noGrp="1"/>
          </p:cNvSpPr>
          <p:nvPr>
            <p:ph idx="1"/>
          </p:nvPr>
        </p:nvSpPr>
        <p:spPr>
          <a:xfrm>
            <a:off x="561975" y="1600200"/>
            <a:ext cx="10791825" cy="4576763"/>
          </a:xfrm>
        </p:spPr>
        <p:txBody>
          <a:bodyPr>
            <a:normAutofit fontScale="85000" lnSpcReduction="20000"/>
          </a:bodyPr>
          <a:lstStyle/>
          <a:p>
            <a:pPr algn="r" rtl="1"/>
            <a:r>
              <a:rPr lang="he-IL" dirty="0">
                <a:effectLst/>
                <a:latin typeface="+mj-lt"/>
                <a:ea typeface="Times New Roman" panose="02020603050405020304" pitchFamily="18" charset="0"/>
                <a:cs typeface="Arial" panose="020B0604020202020204" pitchFamily="34" charset="0"/>
              </a:rPr>
              <a:t>התפקיד שלי הוא יותר </a:t>
            </a:r>
            <a:r>
              <a:rPr lang="he-IL" b="1" dirty="0">
                <a:effectLst/>
                <a:latin typeface="+mj-lt"/>
                <a:ea typeface="Times New Roman" panose="02020603050405020304" pitchFamily="18" charset="0"/>
                <a:cs typeface="Arial" panose="020B0604020202020204" pitchFamily="34" charset="0"/>
              </a:rPr>
              <a:t>הכוונה וליווי </a:t>
            </a:r>
            <a:r>
              <a:rPr lang="he-IL" dirty="0">
                <a:effectLst/>
                <a:latin typeface="+mj-lt"/>
                <a:ea typeface="Times New Roman" panose="02020603050405020304" pitchFamily="18" charset="0"/>
                <a:cs typeface="Arial" panose="020B0604020202020204" pitchFamily="34" charset="0"/>
              </a:rPr>
              <a:t>אני לא זאת שמקבלת את ההחלטות אני לא עומדת במקום הזה אלא אני </a:t>
            </a:r>
            <a:r>
              <a:rPr lang="he-IL" b="1" dirty="0">
                <a:effectLst/>
                <a:latin typeface="+mj-lt"/>
                <a:ea typeface="Times New Roman" panose="02020603050405020304" pitchFamily="18" charset="0"/>
                <a:cs typeface="Arial" panose="020B0604020202020204" pitchFamily="34" charset="0"/>
              </a:rPr>
              <a:t>עושה את הדרך </a:t>
            </a:r>
            <a:r>
              <a:rPr lang="he-IL" dirty="0">
                <a:effectLst/>
                <a:latin typeface="+mj-lt"/>
                <a:ea typeface="Times New Roman" panose="02020603050405020304" pitchFamily="18" charset="0"/>
                <a:cs typeface="Arial" panose="020B0604020202020204" pitchFamily="34" charset="0"/>
              </a:rPr>
              <a:t>עם הילדים ועם ההורים ואני עוזרת להם לחשוב [...]אני פשוט מציפה איתם את המחשבות ועוזרת להם לעשות סדר ואף אחד לא יוצא מכאן ואומר טוב החלטתי ואני </a:t>
            </a:r>
            <a:r>
              <a:rPr lang="he-IL" b="1" dirty="0">
                <a:effectLst/>
                <a:latin typeface="+mj-lt"/>
                <a:ea typeface="Times New Roman" panose="02020603050405020304" pitchFamily="18" charset="0"/>
                <a:cs typeface="Arial" panose="020B0604020202020204" pitchFamily="34" charset="0"/>
              </a:rPr>
              <a:t>לא נותנת להם את הפתרון  </a:t>
            </a:r>
            <a:r>
              <a:rPr lang="he-IL" dirty="0">
                <a:effectLst/>
                <a:latin typeface="+mj-lt"/>
                <a:ea typeface="Times New Roman" panose="02020603050405020304" pitchFamily="18" charset="0"/>
                <a:cs typeface="Arial" panose="020B0604020202020204" pitchFamily="34" charset="0"/>
              </a:rPr>
              <a:t>כי זה לא שלי, </a:t>
            </a:r>
            <a:r>
              <a:rPr lang="he-IL" b="1" dirty="0">
                <a:effectLst/>
                <a:latin typeface="+mj-lt"/>
                <a:ea typeface="Times New Roman" panose="02020603050405020304" pitchFamily="18" charset="0"/>
                <a:cs typeface="Arial" panose="020B0604020202020204" pitchFamily="34" charset="0"/>
              </a:rPr>
              <a:t>זה חייב להיות של הילד</a:t>
            </a:r>
            <a:r>
              <a:rPr lang="he-IL" dirty="0">
                <a:effectLst/>
                <a:latin typeface="+mj-lt"/>
                <a:ea typeface="Times New Roman" panose="02020603050405020304" pitchFamily="18" charset="0"/>
                <a:cs typeface="Arial" panose="020B0604020202020204" pitchFamily="34" charset="0"/>
              </a:rPr>
              <a:t>. (יועצת) </a:t>
            </a:r>
            <a:endParaRPr lang="en-IL" dirty="0">
              <a:effectLst/>
              <a:latin typeface="+mj-lt"/>
              <a:ea typeface="Calibri" panose="020F0502020204030204" pitchFamily="34" charset="0"/>
              <a:cs typeface="Arial" panose="020B0604020202020204" pitchFamily="34" charset="0"/>
            </a:endParaRPr>
          </a:p>
          <a:p>
            <a:pPr algn="r" rtl="1"/>
            <a:r>
              <a:rPr lang="he-IL" dirty="0"/>
              <a:t>[ב] מחשבים, מתמטיקה או פיסקה העניין של הבחירה מצטמצם כי המדדים הם באמת אובייקטים [יש] בחינה ורק מי שעבר נכנס. [אבל] כל מי שרצה מחשבים [עושה את הבחינה] אנחנו לא סגרנו את זה, ידענו למי יש יותר סיכוי ובכל זאת השארנו את זה פתוח (יועצת). </a:t>
            </a:r>
          </a:p>
          <a:p>
            <a:pPr algn="r" rtl="1"/>
            <a:r>
              <a:rPr lang="he-IL" dirty="0"/>
              <a:t>[בכיתות מב"ר] אנחנו מעדיפים לבחור מתוך המגוון הקיים את אותה הגברה שיש להם סיכויים גודלים [לעבור]...קודם כל שיסימו עם זכאות [...] אז עבורם אנחנו בוחרים את הכיוון ויודעים שיש להם תוכנית אחת שהם מצליחים בה (מנהלת).</a:t>
            </a:r>
            <a:endParaRPr lang="en-IL" dirty="0"/>
          </a:p>
        </p:txBody>
      </p:sp>
    </p:spTree>
    <p:extLst>
      <p:ext uri="{BB962C8B-B14F-4D97-AF65-F5344CB8AC3E}">
        <p14:creationId xmlns:p14="http://schemas.microsoft.com/office/powerpoint/2010/main" val="4022108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0446A-0E8E-4B92-8ECC-94D2E6FFE25F}"/>
              </a:ext>
            </a:extLst>
          </p:cNvPr>
          <p:cNvSpPr>
            <a:spLocks noGrp="1"/>
          </p:cNvSpPr>
          <p:nvPr>
            <p:ph type="title"/>
          </p:nvPr>
        </p:nvSpPr>
        <p:spPr>
          <a:xfrm>
            <a:off x="838200" y="0"/>
            <a:ext cx="10515600" cy="1325563"/>
          </a:xfrm>
        </p:spPr>
        <p:txBody>
          <a:bodyPr/>
          <a:lstStyle/>
          <a:p>
            <a:pPr algn="ctr" rtl="1"/>
            <a:r>
              <a:rPr lang="he-IL" b="1" dirty="0"/>
              <a:t>בית הספר דובר הערבית – אתוס של מצוינות ומריטוקרטיה</a:t>
            </a:r>
            <a:endParaRPr lang="en-IL" b="1" dirty="0"/>
          </a:p>
        </p:txBody>
      </p:sp>
      <p:sp>
        <p:nvSpPr>
          <p:cNvPr id="3" name="Content Placeholder 2">
            <a:extLst>
              <a:ext uri="{FF2B5EF4-FFF2-40B4-BE49-F238E27FC236}">
                <a16:creationId xmlns:a16="http://schemas.microsoft.com/office/drawing/2014/main" id="{305A0056-BEB9-4815-A1D1-02FA0BA54CE9}"/>
              </a:ext>
            </a:extLst>
          </p:cNvPr>
          <p:cNvSpPr>
            <a:spLocks noGrp="1"/>
          </p:cNvSpPr>
          <p:nvPr>
            <p:ph idx="1"/>
          </p:nvPr>
        </p:nvSpPr>
        <p:spPr>
          <a:xfrm>
            <a:off x="342900" y="1219200"/>
            <a:ext cx="10515600" cy="5524500"/>
          </a:xfrm>
        </p:spPr>
        <p:txBody>
          <a:bodyPr>
            <a:normAutofit fontScale="55000" lnSpcReduction="20000"/>
          </a:bodyPr>
          <a:lstStyle/>
          <a:p>
            <a:pPr marL="0" indent="0" algn="r" rtl="1">
              <a:buNone/>
            </a:pPr>
            <a:r>
              <a:rPr lang="he-IL" sz="4400" dirty="0">
                <a:effectLst/>
                <a:latin typeface="+mj-lt"/>
                <a:ea typeface="Times New Roman" panose="02020603050405020304" pitchFamily="18" charset="0"/>
                <a:cs typeface="Arial" panose="020B0604020202020204" pitchFamily="34" charset="0"/>
              </a:rPr>
              <a:t>אנחנו נותנים מין חוברת קטנה הסבר על כל המגמות ומה הדרישות על כל מגמה ומגמה וזה הכי חשוב פה עכשיו </a:t>
            </a:r>
            <a:r>
              <a:rPr lang="he-IL" sz="4400" b="1" dirty="0">
                <a:effectLst/>
                <a:latin typeface="+mj-lt"/>
                <a:ea typeface="Times New Roman" panose="02020603050405020304" pitchFamily="18" charset="0"/>
                <a:cs typeface="Arial" panose="020B0604020202020204" pitchFamily="34" charset="0"/>
              </a:rPr>
              <a:t>אנחנו כותבים שמה תנאים </a:t>
            </a:r>
            <a:r>
              <a:rPr lang="he-IL" sz="4400" dirty="0">
                <a:effectLst/>
                <a:latin typeface="+mj-lt"/>
                <a:ea typeface="Times New Roman" panose="02020603050405020304" pitchFamily="18" charset="0"/>
                <a:cs typeface="Arial" panose="020B0604020202020204" pitchFamily="34" charset="0"/>
              </a:rPr>
              <a:t>מעל ממוצע תשעים התלמיד יכול להתקבל לפיסיקה וכימיה</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מעל שמונים וחמש לביולוגיה</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בין שמונים וחמש לשבעים תלמידי פסיכולוגיה</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בין שבעים לשישים סוציולוגיה וכן הלאה</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זה כיתה ט</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אני מדבר על תהליך </a:t>
            </a:r>
            <a:r>
              <a:rPr lang="he-IL" sz="4400" b="1" dirty="0">
                <a:effectLst/>
                <a:latin typeface="+mj-lt"/>
                <a:ea typeface="Times New Roman" panose="02020603050405020304" pitchFamily="18" charset="0"/>
                <a:cs typeface="Arial" panose="020B0604020202020204" pitchFamily="34" charset="0"/>
              </a:rPr>
              <a:t>איך אנחנו ממיינים את התלמידים </a:t>
            </a:r>
            <a:r>
              <a:rPr lang="he-IL" sz="4400" dirty="0">
                <a:effectLst/>
                <a:latin typeface="+mj-lt"/>
                <a:ea typeface="Times New Roman" panose="02020603050405020304" pitchFamily="18" charset="0"/>
                <a:cs typeface="Arial" panose="020B0604020202020204" pitchFamily="34" charset="0"/>
              </a:rPr>
              <a:t>משלב של חטיבות הביניים לתיכון מ</a:t>
            </a:r>
            <a:r>
              <a:rPr lang="he-IL" sz="4400" dirty="0">
                <a:effectLst/>
                <a:latin typeface="+mj-lt"/>
                <a:ea typeface="Times New Roman" panose="02020603050405020304" pitchFamily="18" charset="0"/>
                <a:cs typeface="Calibri" panose="020F0502020204030204" pitchFamily="34" charset="0"/>
              </a:rPr>
              <a:t>-</a:t>
            </a:r>
            <a:r>
              <a:rPr lang="he-IL" sz="4400" dirty="0">
                <a:effectLst/>
                <a:latin typeface="+mj-lt"/>
                <a:ea typeface="Times New Roman" panose="02020603050405020304" pitchFamily="18" charset="0"/>
                <a:cs typeface="Arial" panose="020B0604020202020204" pitchFamily="34" charset="0"/>
              </a:rPr>
              <a:t>ט</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ל</a:t>
            </a:r>
            <a:r>
              <a:rPr lang="he-IL" sz="4400" dirty="0">
                <a:effectLst/>
                <a:latin typeface="+mj-lt"/>
                <a:ea typeface="Times New Roman" panose="02020603050405020304" pitchFamily="18" charset="0"/>
                <a:cs typeface="Calibri" panose="020F0502020204030204" pitchFamily="34" charset="0"/>
              </a:rPr>
              <a:t>-</a:t>
            </a:r>
            <a:r>
              <a:rPr lang="he-IL" sz="4400" dirty="0">
                <a:effectLst/>
                <a:latin typeface="+mj-lt"/>
                <a:ea typeface="Times New Roman" panose="02020603050405020304" pitchFamily="18" charset="0"/>
                <a:cs typeface="Arial" panose="020B0604020202020204" pitchFamily="34" charset="0"/>
              </a:rPr>
              <a:t>י</a:t>
            </a:r>
            <a:r>
              <a:rPr lang="he-IL" sz="4400" dirty="0">
                <a:effectLst/>
                <a:latin typeface="+mj-lt"/>
                <a:ea typeface="Times New Roman" panose="02020603050405020304" pitchFamily="18" charset="0"/>
                <a:cs typeface="Calibri" panose="020F0502020204030204" pitchFamily="34" charset="0"/>
              </a:rPr>
              <a:t>'. </a:t>
            </a:r>
          </a:p>
          <a:p>
            <a:pPr marL="0" indent="0" algn="r" rtl="1">
              <a:buNone/>
            </a:pP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ואז כשהתלמיד בוחר עדיפות ראשונה ועדיפות שנייה </a:t>
            </a:r>
            <a:r>
              <a:rPr lang="he-IL" sz="4400" b="1" dirty="0">
                <a:effectLst/>
                <a:latin typeface="+mj-lt"/>
                <a:ea typeface="Times New Roman" panose="02020603050405020304" pitchFamily="18" charset="0"/>
                <a:cs typeface="Arial" panose="020B0604020202020204" pitchFamily="34" charset="0"/>
              </a:rPr>
              <a:t>הוא בוחר בטווח הציונים שלו</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אם יש לו ממוצע שבעים חבל לו על הזמן שהוא יבקש ביולוגיה כי הוא לא יכנס למרות שיש לנו [...] בית הספר היועצת של התיכון מתיישבת לשבוע ימים ומתחילה להיכנס כיתה כיתה וראיון אישי עם כל תלמיד ותלמיד מה הוא רוצה לבחור</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ממוצע שלו אם הוא בוחר נגיד ביולוגיה וממוצע שלו שבעים אז היא מסבירה לו שביולוגיה הוא לא יכול להיכנס בגלל ממוצע שלו אבל הוא יכול להיכנס לסוציולוגיה הוא יכול להיכנס לפסיכולוגיה [...]כי באמת </a:t>
            </a:r>
            <a:r>
              <a:rPr lang="he-IL" sz="4400" b="1" dirty="0">
                <a:effectLst/>
                <a:latin typeface="+mj-lt"/>
                <a:ea typeface="Times New Roman" panose="02020603050405020304" pitchFamily="18" charset="0"/>
                <a:cs typeface="Arial" panose="020B0604020202020204" pitchFamily="34" charset="0"/>
              </a:rPr>
              <a:t>ההחלטה הסופית היא של התלמיד זה שיש לו ממוצע תשעים הוא בחר בעצמו אבל בסופו של דבר האילוצים או ההישגים שלו הם אלה שמגבילים אותו </a:t>
            </a:r>
            <a:r>
              <a:rPr lang="he-IL" sz="4400" dirty="0">
                <a:effectLst/>
                <a:latin typeface="+mj-lt"/>
                <a:ea typeface="Times New Roman" panose="02020603050405020304" pitchFamily="18" charset="0"/>
                <a:cs typeface="Arial" panose="020B0604020202020204" pitchFamily="34" charset="0"/>
              </a:rPr>
              <a:t>לא אני מגביל אותו להיפך אני רוצה שכולם יהיו מצטיינים ויהיו לנו שלוש כיתות של פיסיקה וכימיה אני אשמח</a:t>
            </a:r>
            <a:r>
              <a:rPr lang="he-IL" sz="4400" dirty="0">
                <a:effectLst/>
                <a:latin typeface="+mj-lt"/>
                <a:ea typeface="Times New Roman" panose="02020603050405020304" pitchFamily="18" charset="0"/>
                <a:cs typeface="Calibri" panose="020F0502020204030204" pitchFamily="34" charset="0"/>
              </a:rPr>
              <a:t>, </a:t>
            </a:r>
            <a:r>
              <a:rPr lang="he-IL" sz="4400" dirty="0">
                <a:effectLst/>
                <a:latin typeface="+mj-lt"/>
                <a:ea typeface="Times New Roman" panose="02020603050405020304" pitchFamily="18" charset="0"/>
                <a:cs typeface="Arial" panose="020B0604020202020204" pitchFamily="34" charset="0"/>
              </a:rPr>
              <a:t>אבל בסופו של דבר </a:t>
            </a:r>
            <a:r>
              <a:rPr lang="he-IL" sz="4400" b="1" dirty="0">
                <a:effectLst/>
                <a:latin typeface="+mj-lt"/>
                <a:ea typeface="Times New Roman" panose="02020603050405020304" pitchFamily="18" charset="0"/>
                <a:cs typeface="Arial" panose="020B0604020202020204" pitchFamily="34" charset="0"/>
              </a:rPr>
              <a:t>ישנם סטנדרטים וישנם תנאים שבסופו של דבר הם אלו שקובעים </a:t>
            </a:r>
            <a:r>
              <a:rPr lang="he-IL" sz="4400" dirty="0">
                <a:effectLst/>
                <a:latin typeface="+mj-lt"/>
                <a:ea typeface="Times New Roman" panose="02020603050405020304" pitchFamily="18" charset="0"/>
                <a:cs typeface="Arial" panose="020B0604020202020204" pitchFamily="34" charset="0"/>
              </a:rPr>
              <a:t>לתלמיד מה יבחר נכון</a:t>
            </a:r>
            <a:r>
              <a:rPr lang="he-IL" sz="4400" dirty="0">
                <a:effectLst/>
                <a:latin typeface="+mj-lt"/>
                <a:ea typeface="Times New Roman" panose="02020603050405020304" pitchFamily="18" charset="0"/>
                <a:cs typeface="Calibri" panose="020F0502020204030204" pitchFamily="34" charset="0"/>
              </a:rPr>
              <a:t>. (מנהל)</a:t>
            </a:r>
            <a:endParaRPr lang="en-IL" sz="4400" dirty="0">
              <a:effectLst/>
              <a:latin typeface="+mj-lt"/>
              <a:ea typeface="Calibri" panose="020F0502020204030204" pitchFamily="34" charset="0"/>
              <a:cs typeface="Arial" panose="020B0604020202020204" pitchFamily="34" charset="0"/>
            </a:endParaRPr>
          </a:p>
          <a:p>
            <a:pPr algn="r" rtl="1"/>
            <a:endParaRPr lang="en-IL" dirty="0"/>
          </a:p>
        </p:txBody>
      </p:sp>
    </p:spTree>
    <p:extLst>
      <p:ext uri="{BB962C8B-B14F-4D97-AF65-F5344CB8AC3E}">
        <p14:creationId xmlns:p14="http://schemas.microsoft.com/office/powerpoint/2010/main" val="869629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6017C-68D0-4485-8D3B-A098EE3E22DC}"/>
              </a:ext>
            </a:extLst>
          </p:cNvPr>
          <p:cNvSpPr>
            <a:spLocks noGrp="1"/>
          </p:cNvSpPr>
          <p:nvPr>
            <p:ph type="title"/>
          </p:nvPr>
        </p:nvSpPr>
        <p:spPr/>
        <p:txBody>
          <a:bodyPr/>
          <a:lstStyle/>
          <a:p>
            <a:pPr algn="r" rtl="1"/>
            <a:r>
              <a:rPr lang="he-IL" dirty="0"/>
              <a:t>בית הספר הערבי - המשך</a:t>
            </a:r>
            <a:endParaRPr lang="en-IL" dirty="0"/>
          </a:p>
        </p:txBody>
      </p:sp>
      <p:sp>
        <p:nvSpPr>
          <p:cNvPr id="3" name="Content Placeholder 2">
            <a:extLst>
              <a:ext uri="{FF2B5EF4-FFF2-40B4-BE49-F238E27FC236}">
                <a16:creationId xmlns:a16="http://schemas.microsoft.com/office/drawing/2014/main" id="{1896EE91-FEE3-4AE8-92D8-6135546382A1}"/>
              </a:ext>
            </a:extLst>
          </p:cNvPr>
          <p:cNvSpPr>
            <a:spLocks noGrp="1"/>
          </p:cNvSpPr>
          <p:nvPr>
            <p:ph idx="1"/>
          </p:nvPr>
        </p:nvSpPr>
        <p:spPr/>
        <p:txBody>
          <a:bodyPr>
            <a:normAutofit fontScale="92500" lnSpcReduction="20000"/>
          </a:bodyPr>
          <a:lstStyle/>
          <a:p>
            <a:pPr algn="r" rtl="1"/>
            <a:r>
              <a:rPr lang="he-IL" dirty="0"/>
              <a:t>אם יש תלמיד מאוד חזק שיכול לבחור בפיסיקה אבל בוחר במגמה שדורשת טווח ציונים הרבה יותר נמוך? </a:t>
            </a:r>
            <a:r>
              <a:rPr lang="he-IL" b="1" dirty="0"/>
              <a:t>בדרך כלל אנחנו לא מרפים מהם </a:t>
            </a:r>
            <a:r>
              <a:rPr lang="he-IL" dirty="0"/>
              <a:t>(מנהל) </a:t>
            </a:r>
          </a:p>
          <a:p>
            <a:pPr algn="r" rtl="1">
              <a:lnSpc>
                <a:spcPct val="120000"/>
              </a:lnSpc>
              <a:spcAft>
                <a:spcPts val="1000"/>
              </a:spcAft>
            </a:pPr>
            <a:r>
              <a:rPr lang="he-IL" dirty="0">
                <a:effectLst/>
                <a:latin typeface="+mj-lt"/>
                <a:ea typeface="Times New Roman" panose="02020603050405020304" pitchFamily="18" charset="0"/>
                <a:cs typeface="Arial" panose="020B0604020202020204" pitchFamily="34" charset="0"/>
              </a:rPr>
              <a:t>זה הבחירה כי בדרך כלל תמיד עם תלמיד ממוצע מעל תשעים נכנס לפיסיקה כימיה אז בעצם זאת אות הוקרה לתלמיד שהוא מצטיין במישורין ובעקיפין</a:t>
            </a:r>
            <a:r>
              <a:rPr lang="he-IL" dirty="0">
                <a:effectLst/>
                <a:latin typeface="+mj-lt"/>
                <a:ea typeface="Times New Roman" panose="02020603050405020304" pitchFamily="18" charset="0"/>
                <a:cs typeface="Calibri" panose="020F0502020204030204" pitchFamily="34" charset="0"/>
              </a:rPr>
              <a:t>. </a:t>
            </a:r>
            <a:r>
              <a:rPr lang="he-IL" dirty="0">
                <a:effectLst/>
                <a:latin typeface="+mj-lt"/>
                <a:ea typeface="Times New Roman" panose="02020603050405020304" pitchFamily="18" charset="0"/>
                <a:cs typeface="Arial" panose="020B0604020202020204" pitchFamily="34" charset="0"/>
              </a:rPr>
              <a:t>ולכן אני אלך ללמוד פיסיקה אני מצטיין אני כבר מוכר בפני כולם שאני אחד המצטיינים מצטיין והבנות היות והן באמת מצייטנות אז הן ממשיכות במגמה הזאת כי חלק מהעניין אני בכיתה של המצטיינים</a:t>
            </a:r>
            <a:r>
              <a:rPr lang="he-IL" dirty="0">
                <a:effectLst/>
                <a:latin typeface="+mj-lt"/>
                <a:ea typeface="Times New Roman" panose="02020603050405020304" pitchFamily="18" charset="0"/>
                <a:cs typeface="Calibri" panose="020F0502020204030204" pitchFamily="34" charset="0"/>
              </a:rPr>
              <a:t>.</a:t>
            </a:r>
          </a:p>
          <a:p>
            <a:pPr lvl="1" algn="r" rtl="1">
              <a:lnSpc>
                <a:spcPct val="120000"/>
              </a:lnSpc>
              <a:spcAft>
                <a:spcPts val="1000"/>
              </a:spcAft>
            </a:pPr>
            <a:r>
              <a:rPr lang="he-IL" sz="2800" b="1" dirty="0">
                <a:effectLst/>
                <a:latin typeface="+mj-lt"/>
                <a:ea typeface="Times New Roman" panose="02020603050405020304" pitchFamily="18" charset="0"/>
                <a:cs typeface="Calibri" panose="020F0502020204030204" pitchFamily="34" charset="0"/>
              </a:rPr>
              <a:t>כלומר אתם דוחפים את הבנות ללמודים מדעים? </a:t>
            </a:r>
            <a:endParaRPr lang="en-IL" sz="2800" dirty="0">
              <a:effectLst/>
              <a:latin typeface="+mj-lt"/>
              <a:ea typeface="Calibri" panose="020F0502020204030204" pitchFamily="34" charset="0"/>
              <a:cs typeface="Arial" panose="020B0604020202020204" pitchFamily="34" charset="0"/>
            </a:endParaRPr>
          </a:p>
          <a:p>
            <a:pPr lvl="1" algn="r" rtl="1"/>
            <a:r>
              <a:rPr lang="he-IL" sz="2800" dirty="0">
                <a:effectLst/>
                <a:latin typeface="+mj-lt"/>
                <a:ea typeface="Times New Roman" panose="02020603050405020304" pitchFamily="18" charset="0"/>
                <a:cs typeface="Arial" panose="020B0604020202020204" pitchFamily="34" charset="0"/>
              </a:rPr>
              <a:t>להיפך אנחנו מנסים לדחוף את הבנים (רכז מקצוע) </a:t>
            </a:r>
            <a:endParaRPr lang="en-IL" sz="2800" dirty="0">
              <a:latin typeface="+mj-lt"/>
            </a:endParaRPr>
          </a:p>
        </p:txBody>
      </p:sp>
    </p:spTree>
    <p:extLst>
      <p:ext uri="{BB962C8B-B14F-4D97-AF65-F5344CB8AC3E}">
        <p14:creationId xmlns:p14="http://schemas.microsoft.com/office/powerpoint/2010/main" val="2277018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9978-4546-455D-ADFF-5C9BB2D68F84}"/>
              </a:ext>
            </a:extLst>
          </p:cNvPr>
          <p:cNvSpPr>
            <a:spLocks noGrp="1"/>
          </p:cNvSpPr>
          <p:nvPr>
            <p:ph type="title"/>
          </p:nvPr>
        </p:nvSpPr>
        <p:spPr>
          <a:xfrm>
            <a:off x="838200" y="365125"/>
            <a:ext cx="10515600" cy="492125"/>
          </a:xfrm>
        </p:spPr>
        <p:txBody>
          <a:bodyPr>
            <a:normAutofit fontScale="90000"/>
          </a:bodyPr>
          <a:lstStyle/>
          <a:p>
            <a:pPr algn="r" rtl="1"/>
            <a:r>
              <a:rPr lang="he-IL" b="1" dirty="0"/>
              <a:t>הסברים לדפוסים המגדרים</a:t>
            </a:r>
            <a:endParaRPr lang="en-IL" b="1" dirty="0"/>
          </a:p>
        </p:txBody>
      </p:sp>
      <p:sp>
        <p:nvSpPr>
          <p:cNvPr id="3" name="Content Placeholder 2">
            <a:extLst>
              <a:ext uri="{FF2B5EF4-FFF2-40B4-BE49-F238E27FC236}">
                <a16:creationId xmlns:a16="http://schemas.microsoft.com/office/drawing/2014/main" id="{06DE3178-0B8D-4F63-B8F8-98F0C98DFE37}"/>
              </a:ext>
            </a:extLst>
          </p:cNvPr>
          <p:cNvSpPr>
            <a:spLocks noGrp="1"/>
          </p:cNvSpPr>
          <p:nvPr>
            <p:ph idx="1"/>
          </p:nvPr>
        </p:nvSpPr>
        <p:spPr>
          <a:xfrm>
            <a:off x="123825" y="1009650"/>
            <a:ext cx="11229975" cy="5483225"/>
          </a:xfrm>
        </p:spPr>
        <p:txBody>
          <a:bodyPr>
            <a:noAutofit/>
          </a:bodyPr>
          <a:lstStyle/>
          <a:p>
            <a:pPr algn="r" rtl="1"/>
            <a:r>
              <a:rPr lang="he-IL" sz="2400" dirty="0">
                <a:cs typeface="Arial" panose="020B0604020202020204" pitchFamily="34" charset="0"/>
              </a:rPr>
              <a:t>למה נוצר כזה פער בין בנים לבנים בלימודים? </a:t>
            </a:r>
          </a:p>
          <a:p>
            <a:pPr marL="0" indent="0" algn="r" rtl="1">
              <a:buNone/>
            </a:pPr>
            <a:r>
              <a:rPr lang="he-IL" sz="2400" dirty="0">
                <a:cs typeface="Arial" panose="020B0604020202020204" pitchFamily="34" charset="0"/>
              </a:rPr>
              <a:t>רוב הבנות נשארות בבית ולא יוצאת מחוץ לבית ולכן הן תמיד מתעסקות בלימודים. תלמידים חוזרים הביתה ומיד זורקים את התיק ויוצאים בחוץ [...] הבנות משקיעות הרבה בבית [...] הן מציבות לעצמן מטרות. הן אומרות: "אני צריכה להכנס לכיתה מדעית, אני צריכה לקבל בגרות איכותית" [...] בנים אומרים: "אם לא תהיה לי בגרות אז מה? אני עדיין אוכל למצוא עבודה. (רכז מקצוע בית ספר ערבי) </a:t>
            </a:r>
            <a:endParaRPr lang="he-IL" sz="2400" dirty="0">
              <a:effectLst/>
              <a:ea typeface="Times New Roman" panose="02020603050405020304" pitchFamily="18" charset="0"/>
              <a:cs typeface="Arial" panose="020B0604020202020204" pitchFamily="34" charset="0"/>
            </a:endParaRPr>
          </a:p>
          <a:p>
            <a:pPr algn="r" rtl="1"/>
            <a:r>
              <a:rPr lang="he-IL" sz="2400" dirty="0">
                <a:effectLst/>
                <a:ea typeface="Times New Roman" panose="02020603050405020304" pitchFamily="18" charset="0"/>
                <a:cs typeface="Arial" panose="020B0604020202020204" pitchFamily="34" charset="0"/>
              </a:rPr>
              <a:t>אבל קורה משהו במעבר שהן בוחרות כבר ב-י' אני אקח ביולוגיה וגם אומנות. אז אני אומרת שמשהו קורה אני ישבתי הרבה פעמים עם בנות שניסיתי לשכנע אותן לקחת את הכיתה המדעית הטכנולוגית אז היא אומרת לי אבל אני לוקחת פיסיקה או כימיה בשביל שאמא שלי או אבא שלי יהיו מרוצים אבל אומנות אני אוהבת. זאת אומרת הם מחברים עדיין בבית הספר את הלמידה של ההנאה של הכייף ופחות התכליתית פחות את הלמידה כי אחר כך אני יעשה בזה שימוש או שזה יפתח בפניי דלתות בעתיד הראייה אולי אצל הבנות היא פחות ראייה עתידת אלא אני רוצה עכשיו לסיים את התיכון עם ציון גבוהה (מנהלת בית ספר יהודי).</a:t>
            </a:r>
          </a:p>
        </p:txBody>
      </p:sp>
    </p:spTree>
    <p:extLst>
      <p:ext uri="{BB962C8B-B14F-4D97-AF65-F5344CB8AC3E}">
        <p14:creationId xmlns:p14="http://schemas.microsoft.com/office/powerpoint/2010/main" val="83912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459A-63CC-4EF5-BB36-5D9A62214418}"/>
              </a:ext>
            </a:extLst>
          </p:cNvPr>
          <p:cNvSpPr>
            <a:spLocks noGrp="1"/>
          </p:cNvSpPr>
          <p:nvPr>
            <p:ph type="title"/>
          </p:nvPr>
        </p:nvSpPr>
        <p:spPr>
          <a:xfrm>
            <a:off x="750736" y="166343"/>
            <a:ext cx="10515600" cy="1325563"/>
          </a:xfrm>
        </p:spPr>
        <p:txBody>
          <a:bodyPr>
            <a:normAutofit/>
          </a:bodyPr>
          <a:lstStyle/>
          <a:p>
            <a:pPr algn="r" rtl="1"/>
            <a:r>
              <a:rPr lang="he-IL" sz="3200" b="1" dirty="0"/>
              <a:t>מחקר 2 – האם לימודים בסביבה מגדרית נפרדת עשויים להגדיל השתתפות של בנות ב- </a:t>
            </a:r>
            <a:r>
              <a:rPr lang="en-GB" sz="3200" b="1" dirty="0"/>
              <a:t>STEM</a:t>
            </a:r>
            <a:r>
              <a:rPr lang="he-IL" sz="3200" b="1" dirty="0"/>
              <a:t>?</a:t>
            </a:r>
            <a:endParaRPr lang="en-IL" sz="3200" b="1" dirty="0"/>
          </a:p>
        </p:txBody>
      </p:sp>
      <p:sp>
        <p:nvSpPr>
          <p:cNvPr id="3" name="Content Placeholder 2">
            <a:extLst>
              <a:ext uri="{FF2B5EF4-FFF2-40B4-BE49-F238E27FC236}">
                <a16:creationId xmlns:a16="http://schemas.microsoft.com/office/drawing/2014/main" id="{3D028A78-950C-4F6F-B268-288A962C2E12}"/>
              </a:ext>
            </a:extLst>
          </p:cNvPr>
          <p:cNvSpPr>
            <a:spLocks noGrp="1"/>
          </p:cNvSpPr>
          <p:nvPr>
            <p:ph idx="1"/>
          </p:nvPr>
        </p:nvSpPr>
        <p:spPr/>
        <p:txBody>
          <a:bodyPr>
            <a:normAutofit/>
          </a:bodyPr>
          <a:lstStyle/>
          <a:p>
            <a:pPr algn="r" rtl="1"/>
            <a:r>
              <a:rPr lang="he-IL" dirty="0"/>
              <a:t>טענות פופולריות בנושא זה קיימות במדינות שונות בעולם, כולל בישראל</a:t>
            </a:r>
            <a:r>
              <a:rPr lang="he-IL" sz="2400" dirty="0"/>
              <a:t>.</a:t>
            </a:r>
          </a:p>
          <a:p>
            <a:pPr algn="l"/>
            <a:r>
              <a:rPr lang="en-US" sz="2400" dirty="0"/>
              <a:t>“Unconscious stereotyping and biases often exist in co-educational schools, from teachers encouraging boys to do STEM subjects while directing girls to humanities subjects, to research showing that girls are less confident and have lower self-esteem and body image issues…in a single-sex school, girls are free to be themselves inside and outside the classroom“</a:t>
            </a:r>
          </a:p>
          <a:p>
            <a:pPr algn="l"/>
            <a:r>
              <a:rPr lang="en-US" sz="2400" dirty="0"/>
              <a:t>Loren Bridge, the executive officer of the Alliance of Girls’ Schools Australasia, 2020</a:t>
            </a:r>
            <a:endParaRPr lang="en-IL" sz="2400" dirty="0"/>
          </a:p>
        </p:txBody>
      </p:sp>
    </p:spTree>
    <p:extLst>
      <p:ext uri="{BB962C8B-B14F-4D97-AF65-F5344CB8AC3E}">
        <p14:creationId xmlns:p14="http://schemas.microsoft.com/office/powerpoint/2010/main" val="3509053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459A-63CC-4EF5-BB36-5D9A62214418}"/>
              </a:ext>
            </a:extLst>
          </p:cNvPr>
          <p:cNvSpPr>
            <a:spLocks noGrp="1"/>
          </p:cNvSpPr>
          <p:nvPr>
            <p:ph type="title"/>
          </p:nvPr>
        </p:nvSpPr>
        <p:spPr/>
        <p:txBody>
          <a:bodyPr>
            <a:normAutofit/>
          </a:bodyPr>
          <a:lstStyle/>
          <a:p>
            <a:pPr algn="r" rtl="1"/>
            <a:r>
              <a:rPr lang="he-IL" sz="3200" b="1" dirty="0"/>
              <a:t>מחקר 2 – האם לימודים בסביבה מגדרית נפרדת עשויים להגדיל השתתפות של בנות ב- </a:t>
            </a:r>
            <a:r>
              <a:rPr lang="en-GB" sz="3200" b="1" dirty="0"/>
              <a:t>STEM</a:t>
            </a:r>
            <a:r>
              <a:rPr lang="he-IL" sz="3200" b="1" dirty="0"/>
              <a:t>?</a:t>
            </a:r>
            <a:endParaRPr lang="en-IL" sz="3200" b="1" dirty="0"/>
          </a:p>
        </p:txBody>
      </p:sp>
      <p:sp>
        <p:nvSpPr>
          <p:cNvPr id="3" name="Content Placeholder 2">
            <a:extLst>
              <a:ext uri="{FF2B5EF4-FFF2-40B4-BE49-F238E27FC236}">
                <a16:creationId xmlns:a16="http://schemas.microsoft.com/office/drawing/2014/main" id="{3D028A78-950C-4F6F-B268-288A962C2E12}"/>
              </a:ext>
            </a:extLst>
          </p:cNvPr>
          <p:cNvSpPr>
            <a:spLocks noGrp="1"/>
          </p:cNvSpPr>
          <p:nvPr>
            <p:ph idx="1"/>
          </p:nvPr>
        </p:nvSpPr>
        <p:spPr/>
        <p:txBody>
          <a:bodyPr>
            <a:normAutofit/>
          </a:bodyPr>
          <a:lstStyle/>
          <a:p>
            <a:pPr algn="r" rtl="1"/>
            <a:r>
              <a:rPr lang="he-IL" sz="2400" dirty="0"/>
              <a:t>"עיריית ירושלים החליטה לפתוח בשנה הבאה כיתה </a:t>
            </a:r>
            <a:r>
              <a:rPr lang="he-IL" sz="2400" dirty="0" err="1"/>
              <a:t>נסיונית</a:t>
            </a:r>
            <a:r>
              <a:rPr lang="he-IL" sz="2400" dirty="0"/>
              <a:t> שבה ילמדו רק בנות, לראשונה בבית ספר ממלכתי רגיל. מחקרים מראים כי התועלת לבנות מלמידה במסגרות נפרדות היא רבה, אך לא בטוח עד כמה יצירת מרחב ללא בנים תורמת להפיכת החברה לשוויונית." גלובס, 26.11.2018</a:t>
            </a:r>
          </a:p>
          <a:p>
            <a:pPr algn="r" rtl="1"/>
            <a:endParaRPr lang="he-IL" sz="2400" dirty="0"/>
          </a:p>
          <a:p>
            <a:pPr algn="r" rtl="1"/>
            <a:r>
              <a:rPr lang="he-IL" sz="2400" dirty="0"/>
              <a:t>מחקרים משני העשורים האחרונים ממדינות שונות אינם תומכים בטענות אלו:</a:t>
            </a:r>
          </a:p>
          <a:p>
            <a:pPr algn="r" rtl="1"/>
            <a:r>
              <a:rPr lang="he-IL" sz="2400" dirty="0"/>
              <a:t>ישראל - </a:t>
            </a:r>
            <a:r>
              <a:rPr lang="en-US" sz="2400" dirty="0"/>
              <a:t>Feniger, 2011</a:t>
            </a:r>
            <a:endParaRPr lang="he-IL" sz="2400" dirty="0"/>
          </a:p>
          <a:p>
            <a:pPr algn="r" rtl="1"/>
            <a:r>
              <a:rPr lang="he-IL" sz="2400" dirty="0"/>
              <a:t>אוסטרליה - </a:t>
            </a:r>
            <a:r>
              <a:rPr lang="en-GB" sz="2400" dirty="0"/>
              <a:t>Law and Sikora</a:t>
            </a:r>
            <a:r>
              <a:rPr lang="en-US" sz="2400" dirty="0"/>
              <a:t>,</a:t>
            </a:r>
            <a:r>
              <a:rPr lang="en-GB" sz="2400" dirty="0"/>
              <a:t> 2020</a:t>
            </a:r>
            <a:endParaRPr lang="he-IL" sz="2400" dirty="0"/>
          </a:p>
          <a:p>
            <a:pPr algn="r" rtl="1"/>
            <a:r>
              <a:rPr lang="he-IL" sz="2400" dirty="0"/>
              <a:t>קוריאה - </a:t>
            </a:r>
            <a:r>
              <a:rPr lang="en-US" sz="2400" dirty="0"/>
              <a:t>Park, Behrman and Choi, 2018</a:t>
            </a:r>
            <a:endParaRPr lang="en-IL" sz="2400" dirty="0"/>
          </a:p>
        </p:txBody>
      </p:sp>
    </p:spTree>
    <p:extLst>
      <p:ext uri="{BB962C8B-B14F-4D97-AF65-F5344CB8AC3E}">
        <p14:creationId xmlns:p14="http://schemas.microsoft.com/office/powerpoint/2010/main" val="359187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459A-63CC-4EF5-BB36-5D9A62214418}"/>
              </a:ext>
            </a:extLst>
          </p:cNvPr>
          <p:cNvSpPr>
            <a:spLocks noGrp="1"/>
          </p:cNvSpPr>
          <p:nvPr>
            <p:ph type="title"/>
          </p:nvPr>
        </p:nvSpPr>
        <p:spPr/>
        <p:txBody>
          <a:bodyPr>
            <a:normAutofit/>
          </a:bodyPr>
          <a:lstStyle/>
          <a:p>
            <a:pPr algn="r" rtl="1"/>
            <a:r>
              <a:rPr lang="he-IL" sz="3200" b="1" dirty="0"/>
              <a:t>מחקר 2 – האם לימודים בסביבה מגדרית נפרדת בחברת שפע עשויים להגדיל השתתפות של בנות ב- </a:t>
            </a:r>
            <a:r>
              <a:rPr lang="en-US" sz="3200" b="1" dirty="0"/>
              <a:t>STEM</a:t>
            </a:r>
            <a:r>
              <a:rPr lang="he-IL" sz="3200" b="1" dirty="0"/>
              <a:t>?</a:t>
            </a:r>
            <a:endParaRPr lang="en-IL" sz="3200" b="1" dirty="0"/>
          </a:p>
        </p:txBody>
      </p:sp>
      <p:sp>
        <p:nvSpPr>
          <p:cNvPr id="3" name="Content Placeholder 2">
            <a:extLst>
              <a:ext uri="{FF2B5EF4-FFF2-40B4-BE49-F238E27FC236}">
                <a16:creationId xmlns:a16="http://schemas.microsoft.com/office/drawing/2014/main" id="{3D028A78-950C-4F6F-B268-288A962C2E12}"/>
              </a:ext>
            </a:extLst>
          </p:cNvPr>
          <p:cNvSpPr>
            <a:spLocks noGrp="1"/>
          </p:cNvSpPr>
          <p:nvPr>
            <p:ph idx="1"/>
          </p:nvPr>
        </p:nvSpPr>
        <p:spPr>
          <a:xfrm>
            <a:off x="838200" y="2155825"/>
            <a:ext cx="10515600" cy="4351338"/>
          </a:xfrm>
        </p:spPr>
        <p:txBody>
          <a:bodyPr>
            <a:normAutofit/>
          </a:bodyPr>
          <a:lstStyle/>
          <a:p>
            <a:pPr algn="r" rtl="1"/>
            <a:r>
              <a:rPr lang="he-IL" sz="2400" dirty="0"/>
              <a:t>מתודולוגיה:</a:t>
            </a:r>
          </a:p>
          <a:p>
            <a:pPr lvl="1" algn="r" rtl="1"/>
            <a:r>
              <a:rPr lang="he-IL" dirty="0"/>
              <a:t>השוואה בהשתתפות בלימודי פיסיקה ומחשבים בין חינוך ממלכתי-עברי וממלכתי-דתי נפרד.</a:t>
            </a:r>
          </a:p>
          <a:p>
            <a:pPr lvl="1" algn="r" rtl="1"/>
            <a:endParaRPr lang="he-IL" dirty="0"/>
          </a:p>
          <a:p>
            <a:pPr lvl="1" algn="r" rtl="1"/>
            <a:r>
              <a:rPr lang="he-IL" dirty="0"/>
              <a:t>כל התלמידות והתלמידים שסיימו י"ב בין 2015-2017. תת-מדגם עבור אלו שנבחנו במיצ"ב במתמטיקה בכיתה ח' לצורך פיקוח על הישגים קודמים.</a:t>
            </a:r>
          </a:p>
          <a:p>
            <a:pPr algn="r" rtl="1"/>
            <a:endParaRPr lang="en-IL" sz="2400" dirty="0"/>
          </a:p>
        </p:txBody>
      </p:sp>
    </p:spTree>
    <p:extLst>
      <p:ext uri="{BB962C8B-B14F-4D97-AF65-F5344CB8AC3E}">
        <p14:creationId xmlns:p14="http://schemas.microsoft.com/office/powerpoint/2010/main" val="23501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459A-63CC-4EF5-BB36-5D9A62214418}"/>
              </a:ext>
            </a:extLst>
          </p:cNvPr>
          <p:cNvSpPr>
            <a:spLocks noGrp="1"/>
          </p:cNvSpPr>
          <p:nvPr>
            <p:ph type="title"/>
          </p:nvPr>
        </p:nvSpPr>
        <p:spPr/>
        <p:txBody>
          <a:bodyPr>
            <a:normAutofit/>
          </a:bodyPr>
          <a:lstStyle/>
          <a:p>
            <a:pPr algn="r" rtl="1"/>
            <a:r>
              <a:rPr lang="he-IL" sz="3200" b="1" dirty="0"/>
              <a:t>מחקר 2 – האם לימודים בסביבה מגדרית נפרדת בחברת שפע עשויים להגדיל השתתפות של בנות ב- </a:t>
            </a:r>
            <a:r>
              <a:rPr lang="en-US" sz="3200" b="1" dirty="0"/>
              <a:t>STEM</a:t>
            </a:r>
            <a:r>
              <a:rPr lang="he-IL" sz="3200" b="1" dirty="0"/>
              <a:t>?</a:t>
            </a:r>
            <a:endParaRPr lang="en-IL" sz="3200" b="1" dirty="0"/>
          </a:p>
        </p:txBody>
      </p:sp>
      <p:pic>
        <p:nvPicPr>
          <p:cNvPr id="5" name="Content Placeholder 4">
            <a:extLst>
              <a:ext uri="{FF2B5EF4-FFF2-40B4-BE49-F238E27FC236}">
                <a16:creationId xmlns:a16="http://schemas.microsoft.com/office/drawing/2014/main" id="{99BF7023-E209-44B1-A30F-9D4999858CCA}"/>
              </a:ext>
            </a:extLst>
          </p:cNvPr>
          <p:cNvPicPr>
            <a:picLocks noGrp="1" noChangeAspect="1"/>
          </p:cNvPicPr>
          <p:nvPr>
            <p:ph idx="1"/>
          </p:nvPr>
        </p:nvPicPr>
        <p:blipFill>
          <a:blip r:embed="rId2"/>
          <a:stretch>
            <a:fillRect/>
          </a:stretch>
        </p:blipFill>
        <p:spPr>
          <a:xfrm>
            <a:off x="1846394" y="1888789"/>
            <a:ext cx="9507405" cy="4104737"/>
          </a:xfrm>
          <a:prstGeom prst="rect">
            <a:avLst/>
          </a:prstGeom>
        </p:spPr>
      </p:pic>
    </p:spTree>
    <p:extLst>
      <p:ext uri="{BB962C8B-B14F-4D97-AF65-F5344CB8AC3E}">
        <p14:creationId xmlns:p14="http://schemas.microsoft.com/office/powerpoint/2010/main" val="2825128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459A-63CC-4EF5-BB36-5D9A62214418}"/>
              </a:ext>
            </a:extLst>
          </p:cNvPr>
          <p:cNvSpPr>
            <a:spLocks noGrp="1"/>
          </p:cNvSpPr>
          <p:nvPr>
            <p:ph type="title"/>
          </p:nvPr>
        </p:nvSpPr>
        <p:spPr>
          <a:xfrm>
            <a:off x="838200" y="381028"/>
            <a:ext cx="10515600" cy="1325563"/>
          </a:xfrm>
        </p:spPr>
        <p:txBody>
          <a:bodyPr>
            <a:normAutofit/>
          </a:bodyPr>
          <a:lstStyle/>
          <a:p>
            <a:pPr algn="r" rtl="1"/>
            <a:r>
              <a:rPr lang="he-IL" sz="3200" b="1" dirty="0"/>
              <a:t>מחקר 2 - האם לימודים בסביבה מגדרית נפרדת בחברת שפע עשויים להגדיל השתתפות של בנות ב- </a:t>
            </a:r>
            <a:r>
              <a:rPr lang="en-US" sz="3200" b="1" dirty="0"/>
              <a:t>STEM</a:t>
            </a:r>
            <a:r>
              <a:rPr lang="he-IL" sz="3200" b="1" dirty="0"/>
              <a:t>?</a:t>
            </a:r>
            <a:endParaRPr lang="en-IL" sz="3200" b="1" dirty="0"/>
          </a:p>
        </p:txBody>
      </p:sp>
      <p:graphicFrame>
        <p:nvGraphicFramePr>
          <p:cNvPr id="6" name="Content Placeholder 5">
            <a:extLst>
              <a:ext uri="{FF2B5EF4-FFF2-40B4-BE49-F238E27FC236}">
                <a16:creationId xmlns:a16="http://schemas.microsoft.com/office/drawing/2014/main" id="{B660E2F2-2090-4E0A-A2E0-4C2AA955AADE}"/>
              </a:ext>
            </a:extLst>
          </p:cNvPr>
          <p:cNvGraphicFramePr>
            <a:graphicFrameLocks noGrp="1"/>
          </p:cNvGraphicFramePr>
          <p:nvPr>
            <p:ph idx="1"/>
            <p:extLst>
              <p:ext uri="{D42A27DB-BD31-4B8C-83A1-F6EECF244321}">
                <p14:modId xmlns:p14="http://schemas.microsoft.com/office/powerpoint/2010/main" val="143049108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2478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459A-63CC-4EF5-BB36-5D9A62214418}"/>
              </a:ext>
            </a:extLst>
          </p:cNvPr>
          <p:cNvSpPr>
            <a:spLocks noGrp="1"/>
          </p:cNvSpPr>
          <p:nvPr>
            <p:ph type="title"/>
          </p:nvPr>
        </p:nvSpPr>
        <p:spPr>
          <a:xfrm>
            <a:off x="838200" y="388979"/>
            <a:ext cx="10515600" cy="1325563"/>
          </a:xfrm>
        </p:spPr>
        <p:txBody>
          <a:bodyPr>
            <a:normAutofit/>
          </a:bodyPr>
          <a:lstStyle/>
          <a:p>
            <a:pPr algn="r" rtl="1"/>
            <a:r>
              <a:rPr lang="he-IL" sz="3200" b="1" dirty="0"/>
              <a:t>מחקר 2 – האם לימודים בסביבה מגדרית נפרדת בחברת שפע עשויים להגדיל השתתפות של בנות ב- </a:t>
            </a:r>
            <a:r>
              <a:rPr lang="en-US" sz="3200" b="1" dirty="0"/>
              <a:t>STEM</a:t>
            </a:r>
            <a:r>
              <a:rPr lang="he-IL" sz="3200" b="1" dirty="0"/>
              <a:t>?</a:t>
            </a:r>
            <a:endParaRPr lang="en-IL" sz="3200" b="1" dirty="0"/>
          </a:p>
        </p:txBody>
      </p:sp>
      <p:pic>
        <p:nvPicPr>
          <p:cNvPr id="5" name="Content Placeholder 4">
            <a:extLst>
              <a:ext uri="{FF2B5EF4-FFF2-40B4-BE49-F238E27FC236}">
                <a16:creationId xmlns:a16="http://schemas.microsoft.com/office/drawing/2014/main" id="{80AA1094-BB01-4F90-A038-6E7D589278F6}"/>
              </a:ext>
            </a:extLst>
          </p:cNvPr>
          <p:cNvPicPr>
            <a:picLocks noGrp="1" noChangeAspect="1"/>
          </p:cNvPicPr>
          <p:nvPr>
            <p:ph idx="1"/>
          </p:nvPr>
        </p:nvPicPr>
        <p:blipFill>
          <a:blip r:embed="rId2"/>
          <a:stretch>
            <a:fillRect/>
          </a:stretch>
        </p:blipFill>
        <p:spPr>
          <a:xfrm>
            <a:off x="2702559" y="1812829"/>
            <a:ext cx="7028667" cy="4841971"/>
          </a:xfrm>
          <a:prstGeom prst="rect">
            <a:avLst/>
          </a:prstGeom>
        </p:spPr>
      </p:pic>
    </p:spTree>
    <p:extLst>
      <p:ext uri="{BB962C8B-B14F-4D97-AF65-F5344CB8AC3E}">
        <p14:creationId xmlns:p14="http://schemas.microsoft.com/office/powerpoint/2010/main" val="80385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3477D-C06E-4E23-BDC9-92A5896978DD}"/>
              </a:ext>
            </a:extLst>
          </p:cNvPr>
          <p:cNvSpPr>
            <a:spLocks noGrp="1"/>
          </p:cNvSpPr>
          <p:nvPr>
            <p:ph type="title"/>
          </p:nvPr>
        </p:nvSpPr>
        <p:spPr/>
        <p:txBody>
          <a:bodyPr/>
          <a:lstStyle/>
          <a:p>
            <a:pPr algn="r" rtl="1"/>
            <a:r>
              <a:rPr lang="he-IL" dirty="0"/>
              <a:t>הפער המגדרי ב </a:t>
            </a:r>
            <a:r>
              <a:rPr lang="en-US" dirty="0"/>
              <a:t>STEM</a:t>
            </a:r>
            <a:r>
              <a:rPr lang="he-IL" dirty="0"/>
              <a:t> בישראל – שתי סוגיות</a:t>
            </a:r>
            <a:endParaRPr lang="en-IL" dirty="0"/>
          </a:p>
        </p:txBody>
      </p:sp>
      <p:sp>
        <p:nvSpPr>
          <p:cNvPr id="3" name="Content Placeholder 2">
            <a:extLst>
              <a:ext uri="{FF2B5EF4-FFF2-40B4-BE49-F238E27FC236}">
                <a16:creationId xmlns:a16="http://schemas.microsoft.com/office/drawing/2014/main" id="{576401D8-42AA-4C52-B1A4-646561DBAD5C}"/>
              </a:ext>
            </a:extLst>
          </p:cNvPr>
          <p:cNvSpPr>
            <a:spLocks noGrp="1"/>
          </p:cNvSpPr>
          <p:nvPr>
            <p:ph idx="1"/>
          </p:nvPr>
        </p:nvSpPr>
        <p:spPr/>
        <p:txBody>
          <a:bodyPr/>
          <a:lstStyle/>
          <a:p>
            <a:pPr algn="r" rtl="1"/>
            <a:r>
              <a:rPr lang="he-IL" dirty="0"/>
              <a:t>מחקר 1: כיצד מדיניות הבחירה והמיון של בתי ספר בכל הנוגע למקצועות הגברה בתיכון, מעצבת פערים מגדריים בפיזיקה ומחשבים 5 יח'. </a:t>
            </a:r>
          </a:p>
          <a:p>
            <a:pPr lvl="1" algn="r" rtl="1"/>
            <a:r>
              <a:rPr lang="he-IL" dirty="0"/>
              <a:t>השוואה בין מדיניות בית ספרית בביתי ספר ממלכתים דוברי עברית וערבית</a:t>
            </a:r>
          </a:p>
          <a:p>
            <a:pPr algn="r" rtl="1"/>
            <a:r>
              <a:rPr lang="he-IL" dirty="0"/>
              <a:t>מחקר 2: האם הפרדה מגדרית בבית הספר עשויה למתן את ההשפעה של סטריאוטיפים מגדריים על בחירה של בנות במקצועות מדעים? </a:t>
            </a:r>
          </a:p>
          <a:p>
            <a:pPr lvl="1" algn="r" rtl="1"/>
            <a:r>
              <a:rPr lang="he-IL" dirty="0"/>
              <a:t>השוואה בין החינוך הממלכתי לחמ"ד.</a:t>
            </a:r>
          </a:p>
        </p:txBody>
      </p:sp>
    </p:spTree>
    <p:extLst>
      <p:ext uri="{BB962C8B-B14F-4D97-AF65-F5344CB8AC3E}">
        <p14:creationId xmlns:p14="http://schemas.microsoft.com/office/powerpoint/2010/main" val="2030421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459A-63CC-4EF5-BB36-5D9A62214418}"/>
              </a:ext>
            </a:extLst>
          </p:cNvPr>
          <p:cNvSpPr>
            <a:spLocks noGrp="1"/>
          </p:cNvSpPr>
          <p:nvPr>
            <p:ph type="title"/>
          </p:nvPr>
        </p:nvSpPr>
        <p:spPr/>
        <p:txBody>
          <a:bodyPr>
            <a:normAutofit/>
          </a:bodyPr>
          <a:lstStyle/>
          <a:p>
            <a:pPr algn="r" rtl="1"/>
            <a:r>
              <a:rPr lang="he-IL" sz="3200" b="1" dirty="0"/>
              <a:t>מחקר 2 – האם לימודים בסביבה מגדרית נפרדת בחברת שפע עשויים להגדיל השתתפות של בנות ב- </a:t>
            </a:r>
            <a:r>
              <a:rPr lang="en-US" sz="3200" b="1" dirty="0"/>
              <a:t>STEM</a:t>
            </a:r>
            <a:r>
              <a:rPr lang="he-IL" sz="3200" b="1" dirty="0"/>
              <a:t>?</a:t>
            </a:r>
            <a:endParaRPr lang="en-IL" sz="3200" b="1" dirty="0"/>
          </a:p>
        </p:txBody>
      </p:sp>
      <p:sp>
        <p:nvSpPr>
          <p:cNvPr id="4" name="Content Placeholder 3">
            <a:extLst>
              <a:ext uri="{FF2B5EF4-FFF2-40B4-BE49-F238E27FC236}">
                <a16:creationId xmlns:a16="http://schemas.microsoft.com/office/drawing/2014/main" id="{DF8783E5-8710-4586-9797-4CEFEC734AFD}"/>
              </a:ext>
            </a:extLst>
          </p:cNvPr>
          <p:cNvSpPr>
            <a:spLocks noGrp="1"/>
          </p:cNvSpPr>
          <p:nvPr>
            <p:ph idx="1"/>
          </p:nvPr>
        </p:nvSpPr>
        <p:spPr/>
        <p:txBody>
          <a:bodyPr/>
          <a:lstStyle/>
          <a:p>
            <a:pPr algn="r" rtl="1"/>
            <a:r>
              <a:rPr lang="he-IL" dirty="0"/>
              <a:t>מסקנות:</a:t>
            </a:r>
          </a:p>
          <a:p>
            <a:pPr lvl="1" algn="r" rtl="1"/>
            <a:r>
              <a:rPr lang="he-IL" dirty="0"/>
              <a:t>בדומה למחקרים רחבי היקף ממדינות אחרות, לא נמצא יתרון ללימודים בסביבה נפרדת ביחס לפער המגדרי בלימודי פיסיקה ומחשבים.</a:t>
            </a:r>
          </a:p>
          <a:p>
            <a:pPr lvl="1" algn="r" rtl="1"/>
            <a:endParaRPr lang="he-IL" dirty="0"/>
          </a:p>
          <a:p>
            <a:pPr lvl="1" algn="r" rtl="1"/>
            <a:r>
              <a:rPr lang="he-IL" dirty="0"/>
              <a:t>בניגוד לטענות הפופולריות בנושא, נראה כי בתי ספר או כיתות נפרדות לבנים ובנות אינם מהווים מסלול התערבות יעיל לקידום ההשתתפות של בנות בתחומים מדעיים וטכנולוגיים בהם הן נמצאות בייצוג חסר.   </a:t>
            </a:r>
          </a:p>
        </p:txBody>
      </p:sp>
    </p:spTree>
    <p:extLst>
      <p:ext uri="{BB962C8B-B14F-4D97-AF65-F5344CB8AC3E}">
        <p14:creationId xmlns:p14="http://schemas.microsoft.com/office/powerpoint/2010/main" val="2617994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67C7C-BB68-4487-938F-1AEA7CC223FC}"/>
              </a:ext>
            </a:extLst>
          </p:cNvPr>
          <p:cNvSpPr>
            <a:spLocks noGrp="1"/>
          </p:cNvSpPr>
          <p:nvPr>
            <p:ph type="title"/>
          </p:nvPr>
        </p:nvSpPr>
        <p:spPr>
          <a:xfrm>
            <a:off x="838200" y="0"/>
            <a:ext cx="10515600" cy="701675"/>
          </a:xfrm>
        </p:spPr>
        <p:txBody>
          <a:bodyPr/>
          <a:lstStyle/>
          <a:p>
            <a:pPr algn="ctr" rtl="1"/>
            <a:r>
              <a:rPr lang="he-IL" b="1" dirty="0"/>
              <a:t>כיווני מחקר נוספים</a:t>
            </a:r>
            <a:endParaRPr lang="en-IL" b="1" dirty="0"/>
          </a:p>
        </p:txBody>
      </p:sp>
      <p:sp>
        <p:nvSpPr>
          <p:cNvPr id="3" name="Content Placeholder 2">
            <a:extLst>
              <a:ext uri="{FF2B5EF4-FFF2-40B4-BE49-F238E27FC236}">
                <a16:creationId xmlns:a16="http://schemas.microsoft.com/office/drawing/2014/main" id="{77B48646-4CB5-4FC3-9996-E8C17A0DEFC4}"/>
              </a:ext>
            </a:extLst>
          </p:cNvPr>
          <p:cNvSpPr>
            <a:spLocks noGrp="1"/>
          </p:cNvSpPr>
          <p:nvPr>
            <p:ph idx="1"/>
          </p:nvPr>
        </p:nvSpPr>
        <p:spPr>
          <a:xfrm>
            <a:off x="247650" y="877887"/>
            <a:ext cx="10839450" cy="4776788"/>
          </a:xfrm>
        </p:spPr>
        <p:txBody>
          <a:bodyPr>
            <a:noAutofit/>
          </a:bodyPr>
          <a:lstStyle/>
          <a:p>
            <a:pPr algn="r" rtl="1"/>
            <a:r>
              <a:rPr lang="he-IL" sz="2200" dirty="0"/>
              <a:t>במסגרת מחקר ה </a:t>
            </a:r>
            <a:r>
              <a:rPr lang="en-US" sz="2200" dirty="0"/>
              <a:t>BSF</a:t>
            </a:r>
            <a:r>
              <a:rPr lang="he-IL" sz="2200" dirty="0"/>
              <a:t> – השוואה רחבה בין בתי ספר ממלכתתים ערבים והיהודים.</a:t>
            </a:r>
          </a:p>
          <a:p>
            <a:pPr lvl="1" algn="r" rtl="1"/>
            <a:r>
              <a:rPr lang="he-IL" sz="2200" dirty="0"/>
              <a:t>שאלונים וראיונות עם תלמידי/ות כיתות ט – בחינה של סטריאוטיפים ותפיסות מגדר ושל תהליך הבחירה כפי שהם תופסים אותו. </a:t>
            </a:r>
          </a:p>
          <a:p>
            <a:pPr algn="r" rtl="1"/>
            <a:r>
              <a:rPr lang="he-IL" sz="2200" dirty="0"/>
              <a:t>תלמידות בבתי ספר יהודים: בחירה, זליגה והתמדה – השוואה בין תלמידות בכיתה ט'-י' ותלמידות בכיתות יא'-יב'</a:t>
            </a:r>
          </a:p>
          <a:p>
            <a:pPr algn="r" rtl="1"/>
            <a:r>
              <a:rPr lang="he-IL" sz="2200" dirty="0"/>
              <a:t>תלמידות בדואיות והבניית הבחירה במדעים – המעבר מבית הספר להשכלה הגבוהה: השוואה בתהליך הבחירה של תלמידות כיתה ט' ומסימות כיתה יב' במבגמה מדעית</a:t>
            </a:r>
          </a:p>
          <a:p>
            <a:pPr algn="r" rtl="1"/>
            <a:r>
              <a:rPr lang="he-IL" sz="2200" dirty="0"/>
              <a:t>מדיניות בית הספר מול הרקע המשפחתי: השוואה בין תלמידי/ות כיתה ט' ערבים הלומדים בבית ספר ערבי וכאלו הלומדים בבית ספר יהודי.</a:t>
            </a:r>
          </a:p>
          <a:p>
            <a:pPr algn="r" rtl="1"/>
            <a:r>
              <a:rPr lang="he-IL" sz="2200" dirty="0"/>
              <a:t>בחירה ומיון בחינוך הממלכתי דתי: השוואה בין שתי אולפנות האחת ממדד טיפוח נמוך והשניה ממדד טיפוח גבוהה – ההצטלבות של מסגרת חינוכית, מעמד ותורניות </a:t>
            </a:r>
          </a:p>
        </p:txBody>
      </p:sp>
    </p:spTree>
    <p:extLst>
      <p:ext uri="{BB962C8B-B14F-4D97-AF65-F5344CB8AC3E}">
        <p14:creationId xmlns:p14="http://schemas.microsoft.com/office/powerpoint/2010/main" val="1492621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8CCA5-1BEF-4CE4-971B-3A6DC01849ED}"/>
              </a:ext>
            </a:extLst>
          </p:cNvPr>
          <p:cNvSpPr>
            <a:spLocks noGrp="1"/>
          </p:cNvSpPr>
          <p:nvPr>
            <p:ph type="title"/>
          </p:nvPr>
        </p:nvSpPr>
        <p:spPr>
          <a:xfrm>
            <a:off x="685800" y="365125"/>
            <a:ext cx="10668000" cy="1325563"/>
          </a:xfrm>
        </p:spPr>
        <p:txBody>
          <a:bodyPr/>
          <a:lstStyle/>
          <a:p>
            <a:pPr algn="r" rtl="1"/>
            <a:r>
              <a:rPr lang="he-IL" b="1" dirty="0"/>
              <a:t>הפער המגדרי בהשתתפות במדעים בבתי ספר</a:t>
            </a:r>
            <a:endParaRPr lang="en-IL" b="1" dirty="0"/>
          </a:p>
        </p:txBody>
      </p:sp>
      <p:sp>
        <p:nvSpPr>
          <p:cNvPr id="3" name="Content Placeholder 2">
            <a:extLst>
              <a:ext uri="{FF2B5EF4-FFF2-40B4-BE49-F238E27FC236}">
                <a16:creationId xmlns:a16="http://schemas.microsoft.com/office/drawing/2014/main" id="{4D4E8254-6CC4-49DE-9ED4-EBD31D726524}"/>
              </a:ext>
            </a:extLst>
          </p:cNvPr>
          <p:cNvSpPr>
            <a:spLocks noGrp="1"/>
          </p:cNvSpPr>
          <p:nvPr>
            <p:ph idx="1"/>
          </p:nvPr>
        </p:nvSpPr>
        <p:spPr>
          <a:xfrm>
            <a:off x="685800" y="1690688"/>
            <a:ext cx="10668000" cy="4802187"/>
          </a:xfrm>
        </p:spPr>
        <p:txBody>
          <a:bodyPr>
            <a:normAutofit fontScale="92500" lnSpcReduction="20000"/>
          </a:bodyPr>
          <a:lstStyle/>
          <a:p>
            <a:pPr algn="r" rtl="1"/>
            <a:r>
              <a:rPr lang="he-IL" dirty="0"/>
              <a:t>בעשורים האחרונים הישגיהן האקדמיים של בנות גבוהיים יותר מאלו של בנים. </a:t>
            </a:r>
          </a:p>
          <a:p>
            <a:pPr algn="r" rtl="1"/>
            <a:r>
              <a:rPr lang="he-IL" dirty="0"/>
              <a:t>במקצועות </a:t>
            </a:r>
            <a:r>
              <a:rPr lang="en-US" dirty="0"/>
              <a:t>STEM</a:t>
            </a:r>
            <a:r>
              <a:rPr lang="he-IL" dirty="0"/>
              <a:t> מסוימים (בעיקר פיזיקה ומחשבים) עדיין ישנו תת ייצוג של בנות - הפער המגדרי נותר עיקש. </a:t>
            </a:r>
          </a:p>
          <a:p>
            <a:pPr algn="r" rtl="1"/>
            <a:r>
              <a:rPr lang="he-IL" dirty="0"/>
              <a:t>מתח זה בין השיגים להשתתפות בנות במקצועות ה </a:t>
            </a:r>
            <a:r>
              <a:rPr lang="en-US" dirty="0"/>
              <a:t>STEM</a:t>
            </a:r>
            <a:r>
              <a:rPr lang="he-IL" dirty="0"/>
              <a:t>, הצמיח שלושה עשורים של מחקר עשיר המנסה להסביר את התופעה. </a:t>
            </a:r>
          </a:p>
          <a:p>
            <a:pPr algn="r" rtl="1"/>
            <a:r>
              <a:rPr lang="he-IL" dirty="0"/>
              <a:t>למה בנות/נשים לא לומדות מדעים? </a:t>
            </a:r>
          </a:p>
          <a:p>
            <a:pPr lvl="1" algn="r" rtl="1"/>
            <a:r>
              <a:rPr lang="he-IL" dirty="0"/>
              <a:t>תחושת מסוגלות</a:t>
            </a:r>
          </a:p>
          <a:p>
            <a:pPr lvl="1" algn="r" rtl="1"/>
            <a:r>
              <a:rPr lang="he-IL" dirty="0"/>
              <a:t>דפוסים מגדיים של ענין</a:t>
            </a:r>
          </a:p>
          <a:p>
            <a:pPr lvl="1" algn="r" rtl="1"/>
            <a:r>
              <a:rPr lang="he-IL" dirty="0"/>
              <a:t>סטריאוטיפים מגדריים של מקצועות לימוד לרבות העדר</a:t>
            </a:r>
            <a:r>
              <a:rPr lang="en-US" dirty="0"/>
              <a:t>  </a:t>
            </a:r>
            <a:r>
              <a:rPr lang="he-IL" dirty="0"/>
              <a:t> </a:t>
            </a:r>
            <a:r>
              <a:rPr lang="en-US" dirty="0"/>
              <a:t>role model </a:t>
            </a:r>
            <a:r>
              <a:rPr lang="he-IL" dirty="0"/>
              <a:t> נשי במקצועות מדעיים</a:t>
            </a:r>
          </a:p>
          <a:p>
            <a:pPr lvl="1" algn="r" rtl="1"/>
            <a:r>
              <a:rPr lang="he-IL" dirty="0"/>
              <a:t>הסברים סוציולוגים-תרבותיים המתמקדים בהבנייה של נשיות וגבריות במאמצעות בחירות אקדמיות – </a:t>
            </a:r>
            <a:r>
              <a:rPr lang="en-US" dirty="0"/>
              <a:t>doing sciences as doing gender </a:t>
            </a:r>
            <a:r>
              <a:rPr lang="he-IL" dirty="0"/>
              <a:t> </a:t>
            </a:r>
          </a:p>
        </p:txBody>
      </p:sp>
    </p:spTree>
    <p:extLst>
      <p:ext uri="{BB962C8B-B14F-4D97-AF65-F5344CB8AC3E}">
        <p14:creationId xmlns:p14="http://schemas.microsoft.com/office/powerpoint/2010/main" val="50350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C2E69-C207-4C82-B11B-6626EF19BB42}"/>
              </a:ext>
            </a:extLst>
          </p:cNvPr>
          <p:cNvSpPr>
            <a:spLocks noGrp="1"/>
          </p:cNvSpPr>
          <p:nvPr>
            <p:ph type="title"/>
          </p:nvPr>
        </p:nvSpPr>
        <p:spPr>
          <a:xfrm>
            <a:off x="838200" y="365125"/>
            <a:ext cx="10515600" cy="949325"/>
          </a:xfrm>
        </p:spPr>
        <p:txBody>
          <a:bodyPr/>
          <a:lstStyle/>
          <a:p>
            <a:pPr algn="ctr" rtl="1"/>
            <a:r>
              <a:rPr lang="he-IL" b="1" dirty="0"/>
              <a:t>האם מדובר בפער אוניברסאלי? </a:t>
            </a:r>
            <a:endParaRPr lang="en-IL" b="1" dirty="0"/>
          </a:p>
        </p:txBody>
      </p:sp>
      <p:sp>
        <p:nvSpPr>
          <p:cNvPr id="3" name="Content Placeholder 2">
            <a:extLst>
              <a:ext uri="{FF2B5EF4-FFF2-40B4-BE49-F238E27FC236}">
                <a16:creationId xmlns:a16="http://schemas.microsoft.com/office/drawing/2014/main" id="{414D2D5A-4A9E-43CA-BDFA-7F8B12222038}"/>
              </a:ext>
            </a:extLst>
          </p:cNvPr>
          <p:cNvSpPr>
            <a:spLocks noGrp="1"/>
          </p:cNvSpPr>
          <p:nvPr>
            <p:ph idx="1"/>
          </p:nvPr>
        </p:nvSpPr>
        <p:spPr>
          <a:xfrm>
            <a:off x="495300" y="1314450"/>
            <a:ext cx="10858500" cy="5054600"/>
          </a:xfrm>
        </p:spPr>
        <p:txBody>
          <a:bodyPr>
            <a:normAutofit fontScale="92500" lnSpcReduction="10000"/>
          </a:bodyPr>
          <a:lstStyle/>
          <a:p>
            <a:pPr algn="r" rtl="1"/>
            <a:r>
              <a:rPr lang="he-IL" dirty="0"/>
              <a:t>מחקריים השוואתים מצביעים על כך כי ישנה שונות בין במדינות בפער המגדרי בהשתתפות במקצועות מדעיים (</a:t>
            </a:r>
            <a:r>
              <a:rPr lang="en-US" dirty="0"/>
              <a:t>Charles, 2017; Charles and Bradley, 2009</a:t>
            </a:r>
            <a:r>
              <a:rPr lang="he-IL" dirty="0"/>
              <a:t>). </a:t>
            </a:r>
          </a:p>
          <a:p>
            <a:pPr algn="r" rtl="1"/>
            <a:r>
              <a:rPr lang="he-IL" dirty="0"/>
              <a:t>ישנו קשר בין רמת ההשתתפות של בנות ונשים בתחומי לימוד ותעסוקה מדעיים לבין רמת הפיתוח הכלכלי של מדינות. </a:t>
            </a:r>
          </a:p>
          <a:p>
            <a:pPr algn="r" rtl="1"/>
            <a:r>
              <a:rPr lang="he-IL" dirty="0"/>
              <a:t>מדינות פוסט-מטראיליות מפותחות מאופיינות בפערים מגדריים גדולים יותר מאשר מדינות מתפתחות. </a:t>
            </a:r>
          </a:p>
          <a:p>
            <a:pPr algn="r" rtl="1"/>
            <a:r>
              <a:rPr lang="he-IL" dirty="0"/>
              <a:t>הסבר תיאורטי: תפיסות פוסט-מטריאליסטיות מדגישות ערכים כגון מימוש עצמי ובחירה אינידבידואלסטית, המועדדים בחירה ממוגדרת, בעוד תפיסות מטריאליסטיות שמות יותר דגש על ביטחון כלכלי ומועודדת בחירה "כלכלית" ומריטוקרטיה. </a:t>
            </a:r>
          </a:p>
          <a:p>
            <a:pPr algn="r" rtl="1"/>
            <a:endParaRPr lang="en-IL" dirty="0"/>
          </a:p>
        </p:txBody>
      </p:sp>
    </p:spTree>
    <p:extLst>
      <p:ext uri="{BB962C8B-B14F-4D97-AF65-F5344CB8AC3E}">
        <p14:creationId xmlns:p14="http://schemas.microsoft.com/office/powerpoint/2010/main" val="157712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C2E69-C207-4C82-B11B-6626EF19BB42}"/>
              </a:ext>
            </a:extLst>
          </p:cNvPr>
          <p:cNvSpPr>
            <a:spLocks noGrp="1"/>
          </p:cNvSpPr>
          <p:nvPr>
            <p:ph type="title"/>
          </p:nvPr>
        </p:nvSpPr>
        <p:spPr>
          <a:xfrm>
            <a:off x="838200" y="365125"/>
            <a:ext cx="10515600" cy="575613"/>
          </a:xfrm>
        </p:spPr>
        <p:txBody>
          <a:bodyPr>
            <a:normAutofit/>
          </a:bodyPr>
          <a:lstStyle/>
          <a:p>
            <a:pPr algn="ctr" rtl="1"/>
            <a:r>
              <a:rPr lang="en-US" sz="3200" b="1" dirty="0"/>
              <a:t>The gender equality paradox</a:t>
            </a:r>
            <a:endParaRPr lang="en-IL" sz="3200" b="1" dirty="0"/>
          </a:p>
        </p:txBody>
      </p:sp>
      <p:pic>
        <p:nvPicPr>
          <p:cNvPr id="5" name="Content Placeholder 4">
            <a:extLst>
              <a:ext uri="{FF2B5EF4-FFF2-40B4-BE49-F238E27FC236}">
                <a16:creationId xmlns:a16="http://schemas.microsoft.com/office/drawing/2014/main" id="{B9AC3FFD-9A51-4E4D-8430-E65F77FB4C1E}"/>
              </a:ext>
            </a:extLst>
          </p:cNvPr>
          <p:cNvPicPr>
            <a:picLocks noGrp="1" noChangeAspect="1"/>
          </p:cNvPicPr>
          <p:nvPr>
            <p:ph idx="1"/>
          </p:nvPr>
        </p:nvPicPr>
        <p:blipFill>
          <a:blip r:embed="rId2"/>
          <a:stretch>
            <a:fillRect/>
          </a:stretch>
        </p:blipFill>
        <p:spPr>
          <a:xfrm>
            <a:off x="6543925" y="940738"/>
            <a:ext cx="4631214" cy="5365614"/>
          </a:xfrm>
        </p:spPr>
      </p:pic>
      <p:pic>
        <p:nvPicPr>
          <p:cNvPr id="7" name="Picture 6">
            <a:extLst>
              <a:ext uri="{FF2B5EF4-FFF2-40B4-BE49-F238E27FC236}">
                <a16:creationId xmlns:a16="http://schemas.microsoft.com/office/drawing/2014/main" id="{08595179-CD08-4D96-9518-735B300AC556}"/>
              </a:ext>
            </a:extLst>
          </p:cNvPr>
          <p:cNvPicPr>
            <a:picLocks noChangeAspect="1"/>
          </p:cNvPicPr>
          <p:nvPr/>
        </p:nvPicPr>
        <p:blipFill>
          <a:blip r:embed="rId3"/>
          <a:stretch>
            <a:fillRect/>
          </a:stretch>
        </p:blipFill>
        <p:spPr>
          <a:xfrm>
            <a:off x="1172982" y="1250841"/>
            <a:ext cx="4281612" cy="3763312"/>
          </a:xfrm>
          <a:prstGeom prst="rect">
            <a:avLst/>
          </a:prstGeom>
        </p:spPr>
      </p:pic>
      <p:sp>
        <p:nvSpPr>
          <p:cNvPr id="8" name="Arrow: Right 7">
            <a:extLst>
              <a:ext uri="{FF2B5EF4-FFF2-40B4-BE49-F238E27FC236}">
                <a16:creationId xmlns:a16="http://schemas.microsoft.com/office/drawing/2014/main" id="{80A55107-6FF3-4282-8E94-76AACF100A9D}"/>
              </a:ext>
            </a:extLst>
          </p:cNvPr>
          <p:cNvSpPr/>
          <p:nvPr/>
        </p:nvSpPr>
        <p:spPr>
          <a:xfrm>
            <a:off x="5648076" y="2737238"/>
            <a:ext cx="717188" cy="284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TextBox 8">
            <a:extLst>
              <a:ext uri="{FF2B5EF4-FFF2-40B4-BE49-F238E27FC236}">
                <a16:creationId xmlns:a16="http://schemas.microsoft.com/office/drawing/2014/main" id="{1BA13A96-A404-414E-810F-1CE29E7D4C0A}"/>
              </a:ext>
            </a:extLst>
          </p:cNvPr>
          <p:cNvSpPr txBox="1"/>
          <p:nvPr/>
        </p:nvSpPr>
        <p:spPr>
          <a:xfrm>
            <a:off x="3116068" y="5788550"/>
            <a:ext cx="3092258" cy="369332"/>
          </a:xfrm>
          <a:prstGeom prst="rect">
            <a:avLst/>
          </a:prstGeom>
          <a:noFill/>
        </p:spPr>
        <p:txBody>
          <a:bodyPr wrap="none" rtlCol="1">
            <a:spAutoFit/>
          </a:bodyPr>
          <a:lstStyle/>
          <a:p>
            <a:pPr algn="r" rtl="1"/>
            <a:r>
              <a:rPr lang="he-IL" dirty="0"/>
              <a:t>מקור: </a:t>
            </a:r>
            <a:r>
              <a:rPr lang="en-US" dirty="0" err="1"/>
              <a:t>Stoet</a:t>
            </a:r>
            <a:r>
              <a:rPr lang="en-US" dirty="0"/>
              <a:t> and Geary, 2018</a:t>
            </a:r>
            <a:endParaRPr lang="he-IL" dirty="0"/>
          </a:p>
        </p:txBody>
      </p:sp>
    </p:spTree>
    <p:extLst>
      <p:ext uri="{BB962C8B-B14F-4D97-AF65-F5344CB8AC3E}">
        <p14:creationId xmlns:p14="http://schemas.microsoft.com/office/powerpoint/2010/main" val="134775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 name="Graphic 185">
            <a:extLst>
              <a:ext uri="{FF2B5EF4-FFF2-40B4-BE49-F238E27FC236}">
                <a16:creationId xmlns:a16="http://schemas.microsoft.com/office/drawing/2014/main" id="{773CCE17-EE0F-40E0-B7AE-CF7677B647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29" name="Freeform: Shape 9">
              <a:extLst>
                <a:ext uri="{FF2B5EF4-FFF2-40B4-BE49-F238E27FC236}">
                  <a16:creationId xmlns:a16="http://schemas.microsoft.com/office/drawing/2014/main" id="{B0AC6C4E-6EA5-454A-AB84-8B94D8B5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10">
              <a:extLst>
                <a:ext uri="{FF2B5EF4-FFF2-40B4-BE49-F238E27FC236}">
                  <a16:creationId xmlns:a16="http://schemas.microsoft.com/office/drawing/2014/main" id="{B4329338-925B-4677-BA6E-4357D37DB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11">
              <a:extLst>
                <a:ext uri="{FF2B5EF4-FFF2-40B4-BE49-F238E27FC236}">
                  <a16:creationId xmlns:a16="http://schemas.microsoft.com/office/drawing/2014/main" id="{334C0A08-043F-4818-BA1D-BCC9F811A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12">
              <a:extLst>
                <a:ext uri="{FF2B5EF4-FFF2-40B4-BE49-F238E27FC236}">
                  <a16:creationId xmlns:a16="http://schemas.microsoft.com/office/drawing/2014/main" id="{DCB185DD-ED0D-4633-8098-95C4A6F17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4" name="Freeform: Shape 13">
              <a:extLst>
                <a:ext uri="{FF2B5EF4-FFF2-40B4-BE49-F238E27FC236}">
                  <a16:creationId xmlns:a16="http://schemas.microsoft.com/office/drawing/2014/main" id="{2AD50526-B611-40B6-BB45-AE82F0EF59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5" name="Oval 15">
            <a:extLst>
              <a:ext uri="{FF2B5EF4-FFF2-40B4-BE49-F238E27FC236}">
                <a16:creationId xmlns:a16="http://schemas.microsoft.com/office/drawing/2014/main" id="{70CCC791-94D7-4BB8-9EDF-423CEA1F62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36" name="Rectangle 17">
            <a:extLst>
              <a:ext uri="{FF2B5EF4-FFF2-40B4-BE49-F238E27FC236}">
                <a16:creationId xmlns:a16="http://schemas.microsoft.com/office/drawing/2014/main" id="{ED55A19D-297C-4231-AD1F-08EF9B4AA8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19">
            <a:extLst>
              <a:ext uri="{FF2B5EF4-FFF2-40B4-BE49-F238E27FC236}">
                <a16:creationId xmlns:a16="http://schemas.microsoft.com/office/drawing/2014/main" id="{F73F38E8-7222-498E-8007-9C1339AA5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8" name="Freeform: Shape 21">
            <a:extLst>
              <a:ext uri="{FF2B5EF4-FFF2-40B4-BE49-F238E27FC236}">
                <a16:creationId xmlns:a16="http://schemas.microsoft.com/office/drawing/2014/main" id="{22170AF3-61AC-4086-B07D-81FDC0917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grpSp>
        <p:nvGrpSpPr>
          <p:cNvPr id="24" name="Group 23">
            <a:extLst>
              <a:ext uri="{FF2B5EF4-FFF2-40B4-BE49-F238E27FC236}">
                <a16:creationId xmlns:a16="http://schemas.microsoft.com/office/drawing/2014/main" id="{8BA53ACC-5E7A-47CA-AFB6-3EDE695A36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72668" y="1090454"/>
            <a:ext cx="9417090" cy="5182756"/>
            <a:chOff x="1672668" y="1090453"/>
            <a:chExt cx="9465232" cy="5238271"/>
          </a:xfrm>
        </p:grpSpPr>
        <p:sp>
          <p:nvSpPr>
            <p:cNvPr id="25" name="Rectangle 24">
              <a:extLst>
                <a:ext uri="{FF2B5EF4-FFF2-40B4-BE49-F238E27FC236}">
                  <a16:creationId xmlns:a16="http://schemas.microsoft.com/office/drawing/2014/main" id="{EBAB6C56-3D38-4923-996E-BD474BBB91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2668" y="1090453"/>
              <a:ext cx="9465232" cy="5238271"/>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0CD21DB-082D-417D-A5AB-FC838AF9D9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2668" y="1090453"/>
              <a:ext cx="9465232" cy="5238271"/>
            </a:xfrm>
            <a:prstGeom prst="rect">
              <a:avLst/>
            </a:prstGeom>
            <a:solidFill>
              <a:schemeClr val="accent3">
                <a:alpha val="20000"/>
              </a:schemeClr>
            </a:solidFill>
            <a:ln w="28575">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Content Placeholder 3" descr="Chart, bar chart&#10;&#10;Description automatically generated">
            <a:extLst>
              <a:ext uri="{FF2B5EF4-FFF2-40B4-BE49-F238E27FC236}">
                <a16:creationId xmlns:a16="http://schemas.microsoft.com/office/drawing/2014/main" id="{8CE7DC9F-1308-4616-B2D1-6857296E6491}"/>
              </a:ext>
            </a:extLst>
          </p:cNvPr>
          <p:cNvPicPr>
            <a:picLocks noGrp="1" noChangeAspect="1"/>
          </p:cNvPicPr>
          <p:nvPr>
            <p:ph idx="1"/>
          </p:nvPr>
        </p:nvPicPr>
        <p:blipFill rotWithShape="1">
          <a:blip r:embed="rId2"/>
          <a:srcRect r="2060" b="2"/>
          <a:stretch/>
        </p:blipFill>
        <p:spPr>
          <a:xfrm>
            <a:off x="1280667" y="677668"/>
            <a:ext cx="9630666" cy="5417250"/>
          </a:xfrm>
          <a:prstGeom prst="rect">
            <a:avLst/>
          </a:prstGeom>
          <a:ln w="28575">
            <a:solidFill>
              <a:schemeClr val="tx1"/>
            </a:solidFill>
          </a:ln>
        </p:spPr>
      </p:pic>
      <p:sp>
        <p:nvSpPr>
          <p:cNvPr id="28" name="Graphic 212">
            <a:extLst>
              <a:ext uri="{FF2B5EF4-FFF2-40B4-BE49-F238E27FC236}">
                <a16:creationId xmlns:a16="http://schemas.microsoft.com/office/drawing/2014/main" id="{7BD8AB83-2763-4392-B4B9-049CDF1F6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26883" y="168141"/>
            <a:ext cx="755837" cy="755837"/>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0" name="Graphic 212">
            <a:extLst>
              <a:ext uri="{FF2B5EF4-FFF2-40B4-BE49-F238E27FC236}">
                <a16:creationId xmlns:a16="http://schemas.microsoft.com/office/drawing/2014/main" id="{480F071C-C35C-4CE1-8EE5-8ED96E2F4E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26883" y="168141"/>
            <a:ext cx="755837" cy="755837"/>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 name="Oval 6">
            <a:extLst>
              <a:ext uri="{FF2B5EF4-FFF2-40B4-BE49-F238E27FC236}">
                <a16:creationId xmlns:a16="http://schemas.microsoft.com/office/drawing/2014/main" id="{C8A69494-C583-41A2-9AEB-0C25FDA34C06}"/>
              </a:ext>
            </a:extLst>
          </p:cNvPr>
          <p:cNvSpPr/>
          <p:nvPr/>
        </p:nvSpPr>
        <p:spPr>
          <a:xfrm>
            <a:off x="2122955" y="677668"/>
            <a:ext cx="905995" cy="4843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b="1" dirty="0"/>
          </a:p>
        </p:txBody>
      </p:sp>
      <p:sp>
        <p:nvSpPr>
          <p:cNvPr id="39" name="Oval 38">
            <a:extLst>
              <a:ext uri="{FF2B5EF4-FFF2-40B4-BE49-F238E27FC236}">
                <a16:creationId xmlns:a16="http://schemas.microsoft.com/office/drawing/2014/main" id="{5723DD5A-F9E5-4257-8F5F-C4C842EE1013}"/>
              </a:ext>
            </a:extLst>
          </p:cNvPr>
          <p:cNvSpPr/>
          <p:nvPr/>
        </p:nvSpPr>
        <p:spPr>
          <a:xfrm>
            <a:off x="3081524" y="727195"/>
            <a:ext cx="905995" cy="487945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8" name="TextBox 7">
            <a:extLst>
              <a:ext uri="{FF2B5EF4-FFF2-40B4-BE49-F238E27FC236}">
                <a16:creationId xmlns:a16="http://schemas.microsoft.com/office/drawing/2014/main" id="{B3563E04-E041-4B82-86CD-802754F84BC2}"/>
              </a:ext>
            </a:extLst>
          </p:cNvPr>
          <p:cNvSpPr txBox="1"/>
          <p:nvPr/>
        </p:nvSpPr>
        <p:spPr>
          <a:xfrm>
            <a:off x="2575952" y="132765"/>
            <a:ext cx="6516220" cy="461665"/>
          </a:xfrm>
          <a:prstGeom prst="rect">
            <a:avLst/>
          </a:prstGeom>
          <a:noFill/>
        </p:spPr>
        <p:txBody>
          <a:bodyPr wrap="square" rtlCol="0">
            <a:spAutoFit/>
          </a:bodyPr>
          <a:lstStyle/>
          <a:p>
            <a:r>
              <a:rPr lang="he-IL" sz="2400" b="1" dirty="0"/>
              <a:t>שנתונים 2015-2017 כלל אוכלוסיות הנבחנים/ות</a:t>
            </a:r>
            <a:endParaRPr lang="en-IL" sz="2400" b="1" dirty="0"/>
          </a:p>
        </p:txBody>
      </p:sp>
    </p:spTree>
    <p:extLst>
      <p:ext uri="{BB962C8B-B14F-4D97-AF65-F5344CB8AC3E}">
        <p14:creationId xmlns:p14="http://schemas.microsoft.com/office/powerpoint/2010/main" val="252216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459A-63CC-4EF5-BB36-5D9A62214418}"/>
              </a:ext>
            </a:extLst>
          </p:cNvPr>
          <p:cNvSpPr>
            <a:spLocks noGrp="1"/>
          </p:cNvSpPr>
          <p:nvPr>
            <p:ph type="title"/>
          </p:nvPr>
        </p:nvSpPr>
        <p:spPr>
          <a:xfrm>
            <a:off x="581025" y="365125"/>
            <a:ext cx="10772775" cy="1325563"/>
          </a:xfrm>
        </p:spPr>
        <p:txBody>
          <a:bodyPr>
            <a:normAutofit/>
          </a:bodyPr>
          <a:lstStyle/>
          <a:p>
            <a:pPr algn="r" rtl="1"/>
            <a:r>
              <a:rPr lang="he-IL" sz="3600" dirty="0"/>
              <a:t>מחקר 1 – פערים מגדריים ומדיניות בית הספר: </a:t>
            </a:r>
            <a:br>
              <a:rPr lang="en-US" sz="3600" dirty="0"/>
            </a:br>
            <a:r>
              <a:rPr lang="he-IL" sz="3600" dirty="0"/>
              <a:t>השוואה בין בית ספר יהודי וערבי</a:t>
            </a:r>
            <a:endParaRPr lang="en-IL" sz="3600" dirty="0"/>
          </a:p>
        </p:txBody>
      </p:sp>
      <p:sp>
        <p:nvSpPr>
          <p:cNvPr id="3" name="Content Placeholder 2">
            <a:extLst>
              <a:ext uri="{FF2B5EF4-FFF2-40B4-BE49-F238E27FC236}">
                <a16:creationId xmlns:a16="http://schemas.microsoft.com/office/drawing/2014/main" id="{3D028A78-950C-4F6F-B268-288A962C2E12}"/>
              </a:ext>
            </a:extLst>
          </p:cNvPr>
          <p:cNvSpPr>
            <a:spLocks noGrp="1"/>
          </p:cNvSpPr>
          <p:nvPr>
            <p:ph idx="1"/>
          </p:nvPr>
        </p:nvSpPr>
        <p:spPr>
          <a:xfrm>
            <a:off x="485775" y="1562100"/>
            <a:ext cx="10868025" cy="5048250"/>
          </a:xfrm>
        </p:spPr>
        <p:txBody>
          <a:bodyPr>
            <a:normAutofit/>
          </a:bodyPr>
          <a:lstStyle/>
          <a:p>
            <a:pPr algn="r" rtl="1"/>
            <a:r>
              <a:rPr lang="he-IL" dirty="0"/>
              <a:t>דפוסי ההשתתפות השונים בבתי ספר לדוברי עברית וערבית בחינוך הממלכתי כהזדמנות לבחון הסברים שונים. </a:t>
            </a:r>
          </a:p>
          <a:p>
            <a:pPr algn="r" rtl="1"/>
            <a:r>
              <a:rPr lang="he-IL" dirty="0"/>
              <a:t>חיפוש אחר הסברים גם ברמת המסו – זרקור על סוגיה שהמחקר התעלם ממנה – תפקיד מדיניות בית הספר בעיצוב דפוסי השתתפות מגדריים</a:t>
            </a:r>
            <a:r>
              <a:rPr lang="en-US" dirty="0"/>
              <a:t> </a:t>
            </a:r>
            <a:r>
              <a:rPr lang="he-IL" dirty="0"/>
              <a:t> - מדיניות בית ספרית כ </a:t>
            </a:r>
            <a:r>
              <a:rPr lang="en-US" dirty="0"/>
              <a:t>doing choice </a:t>
            </a:r>
            <a:endParaRPr lang="he-IL" dirty="0"/>
          </a:p>
          <a:p>
            <a:pPr algn="r" rtl="1"/>
            <a:r>
              <a:rPr lang="he-IL" dirty="0"/>
              <a:t>שאלות: </a:t>
            </a:r>
          </a:p>
          <a:p>
            <a:pPr lvl="1" algn="r" rtl="1"/>
            <a:r>
              <a:rPr lang="he-IL" dirty="0"/>
              <a:t>מהי מדיניות בית הספר בנוגע למיון ובחירה של מקצועות הגברה? אילו פרקטיקות בתי הספר מפעילים וכיצד הם מוסברים?</a:t>
            </a:r>
            <a:r>
              <a:rPr lang="en-US" dirty="0"/>
              <a:t> </a:t>
            </a:r>
            <a:endParaRPr lang="he-IL" dirty="0"/>
          </a:p>
          <a:p>
            <a:pPr lvl="1" algn="r" rtl="1"/>
            <a:r>
              <a:rPr lang="he-IL" dirty="0"/>
              <a:t> באיזו מידה ניתן להבחין בדפוסי מדיניות שונים המעצבים דפוסי השתתפות מגדרית שונים?</a:t>
            </a:r>
            <a:r>
              <a:rPr lang="en-US" dirty="0"/>
              <a:t> Doing choice – doing gender </a:t>
            </a:r>
          </a:p>
          <a:p>
            <a:pPr lvl="1" algn="r" rtl="1"/>
            <a:endParaRPr lang="en-IL" dirty="0"/>
          </a:p>
        </p:txBody>
      </p:sp>
    </p:spTree>
    <p:extLst>
      <p:ext uri="{BB962C8B-B14F-4D97-AF65-F5344CB8AC3E}">
        <p14:creationId xmlns:p14="http://schemas.microsoft.com/office/powerpoint/2010/main" val="1745061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F816C-5CE6-4899-B094-08BE156C31D3}"/>
              </a:ext>
            </a:extLst>
          </p:cNvPr>
          <p:cNvSpPr>
            <a:spLocks noGrp="1"/>
          </p:cNvSpPr>
          <p:nvPr>
            <p:ph type="title"/>
          </p:nvPr>
        </p:nvSpPr>
        <p:spPr>
          <a:xfrm>
            <a:off x="838200" y="365125"/>
            <a:ext cx="10515600" cy="892175"/>
          </a:xfrm>
        </p:spPr>
        <p:txBody>
          <a:bodyPr/>
          <a:lstStyle/>
          <a:p>
            <a:pPr algn="r" rtl="1"/>
            <a:r>
              <a:rPr lang="he-IL" b="1" dirty="0"/>
              <a:t>מתודולוגיה ומערך המחקר  </a:t>
            </a:r>
            <a:endParaRPr lang="en-IL" b="1" dirty="0"/>
          </a:p>
        </p:txBody>
      </p:sp>
      <p:sp>
        <p:nvSpPr>
          <p:cNvPr id="3" name="Content Placeholder 2">
            <a:extLst>
              <a:ext uri="{FF2B5EF4-FFF2-40B4-BE49-F238E27FC236}">
                <a16:creationId xmlns:a16="http://schemas.microsoft.com/office/drawing/2014/main" id="{34058BA6-4BCF-4F6B-8FB2-215CFDC70A07}"/>
              </a:ext>
            </a:extLst>
          </p:cNvPr>
          <p:cNvSpPr>
            <a:spLocks noGrp="1"/>
          </p:cNvSpPr>
          <p:nvPr>
            <p:ph idx="1"/>
          </p:nvPr>
        </p:nvSpPr>
        <p:spPr>
          <a:xfrm>
            <a:off x="276225" y="1543050"/>
            <a:ext cx="11077575" cy="4949825"/>
          </a:xfrm>
        </p:spPr>
        <p:txBody>
          <a:bodyPr>
            <a:noAutofit/>
          </a:bodyPr>
          <a:lstStyle/>
          <a:p>
            <a:pPr algn="r" rtl="1"/>
            <a:r>
              <a:rPr lang="he-IL" dirty="0"/>
              <a:t>6 בתי ספר דוברי עברית (עם שונות סוציואקונומית – אשכולות טיפוח 1-4) ו 6 בתי ספר דוברי ערבית (צפון-מרכז-דרום – אשכולות טיפוח 4-5)</a:t>
            </a:r>
          </a:p>
          <a:p>
            <a:pPr algn="r" rtl="1"/>
            <a:r>
              <a:rPr lang="he-IL" dirty="0"/>
              <a:t>מחקר איכתוני המבוסס על :</a:t>
            </a:r>
          </a:p>
          <a:p>
            <a:pPr algn="r" rtl="1"/>
            <a:r>
              <a:rPr lang="he-IL" dirty="0"/>
              <a:t>תצפיות – במפגשי תלמידיםות, הורים וצוות סביב תוכנית "מעברים" בכיתה ט. </a:t>
            </a:r>
          </a:p>
          <a:p>
            <a:pPr algn="r" rtl="1"/>
            <a:r>
              <a:rPr lang="he-IL" dirty="0"/>
              <a:t>ניתוח חומרים כתובים שמפיק בית הספר: מערכי שיעור, טופסי מיון ובחירה, מצגות ועוד...</a:t>
            </a:r>
          </a:p>
          <a:p>
            <a:pPr algn="r" rtl="1"/>
            <a:r>
              <a:rPr lang="he-IL" dirty="0"/>
              <a:t>ראיונות חצי מובנים עם 5 חברי צוות, בכל בית ספר, האחריות על תהליך המיון (מנהל.ת, יועצת, רכז.ת כיתה ט', רכז.ת מקוצע ועוד..)</a:t>
            </a:r>
          </a:p>
        </p:txBody>
      </p:sp>
    </p:spTree>
    <p:extLst>
      <p:ext uri="{BB962C8B-B14F-4D97-AF65-F5344CB8AC3E}">
        <p14:creationId xmlns:p14="http://schemas.microsoft.com/office/powerpoint/2010/main" val="3846985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0ABE-A662-4EC1-A972-72CD696A372A}"/>
              </a:ext>
            </a:extLst>
          </p:cNvPr>
          <p:cNvSpPr>
            <a:spLocks noGrp="1"/>
          </p:cNvSpPr>
          <p:nvPr>
            <p:ph type="title"/>
          </p:nvPr>
        </p:nvSpPr>
        <p:spPr/>
        <p:txBody>
          <a:bodyPr/>
          <a:lstStyle/>
          <a:p>
            <a:pPr algn="ctr" rtl="1"/>
            <a:r>
              <a:rPr lang="he-IL" b="1" dirty="0"/>
              <a:t>בית הספר לדוברי עברית – אתוס של מימוש עצמי ובחירה </a:t>
            </a:r>
            <a:endParaRPr lang="en-IL" b="1" dirty="0"/>
          </a:p>
        </p:txBody>
      </p:sp>
      <p:sp>
        <p:nvSpPr>
          <p:cNvPr id="3" name="Content Placeholder 2">
            <a:extLst>
              <a:ext uri="{FF2B5EF4-FFF2-40B4-BE49-F238E27FC236}">
                <a16:creationId xmlns:a16="http://schemas.microsoft.com/office/drawing/2014/main" id="{BDAAEC68-AC7A-4935-AB44-D1CCE3E5AFE3}"/>
              </a:ext>
            </a:extLst>
          </p:cNvPr>
          <p:cNvSpPr>
            <a:spLocks noGrp="1"/>
          </p:cNvSpPr>
          <p:nvPr>
            <p:ph idx="1"/>
          </p:nvPr>
        </p:nvSpPr>
        <p:spPr/>
        <p:txBody>
          <a:bodyPr>
            <a:normAutofit fontScale="85000" lnSpcReduction="10000"/>
          </a:bodyPr>
          <a:lstStyle/>
          <a:p>
            <a:pPr algn="r" rtl="1"/>
            <a:r>
              <a:rPr lang="he-IL" dirty="0"/>
              <a:t>החל משכבה ט' אנחנו </a:t>
            </a:r>
            <a:r>
              <a:rPr lang="he-IL" b="1" dirty="0"/>
              <a:t>חושפים</a:t>
            </a:r>
            <a:r>
              <a:rPr lang="he-IL" dirty="0"/>
              <a:t> אותם בפני מצקועות ההגברה [...] בנוס כל השנה הזו כל </a:t>
            </a:r>
            <a:r>
              <a:rPr lang="he-IL" b="1" dirty="0"/>
              <a:t>התהליך</a:t>
            </a:r>
            <a:r>
              <a:rPr lang="he-IL" dirty="0"/>
              <a:t> שהילדים עוברים בט' יחד עם המחנך ועם היועצת הם </a:t>
            </a:r>
            <a:r>
              <a:rPr lang="he-IL" dirty="0">
                <a:latin typeface="+mj-lt"/>
              </a:rPr>
              <a:t>נחשפים </a:t>
            </a:r>
            <a:r>
              <a:rPr lang="he-IL" dirty="0">
                <a:effectLst/>
                <a:latin typeface="+mj-lt"/>
                <a:ea typeface="Times New Roman" panose="02020603050405020304" pitchFamily="18" charset="0"/>
                <a:cs typeface="Arial" panose="020B0604020202020204" pitchFamily="34" charset="0"/>
              </a:rPr>
              <a:t>לפרק </a:t>
            </a:r>
            <a:r>
              <a:rPr lang="he-IL" b="1" dirty="0">
                <a:effectLst/>
                <a:latin typeface="+mj-lt"/>
                <a:ea typeface="Times New Roman" panose="02020603050405020304" pitchFamily="18" charset="0"/>
                <a:cs typeface="Arial" panose="020B0604020202020204" pitchFamily="34" charset="0"/>
              </a:rPr>
              <a:t>הלמידה של הבחירה </a:t>
            </a:r>
            <a:r>
              <a:rPr lang="he-IL" dirty="0">
                <a:effectLst/>
                <a:latin typeface="+mj-lt"/>
                <a:ea typeface="Times New Roman" panose="02020603050405020304" pitchFamily="18" charset="0"/>
                <a:cs typeface="Arial" panose="020B0604020202020204" pitchFamily="34" charset="0"/>
              </a:rPr>
              <a:t>זאת אומרת מהם הסיבות שגורמות לי לבחור אילו שיקולים אני לוקח בתהליך של בחירה  .. למה חשוב לי לבחור מקצוע שאני אוהב שאני מתעניין [...] בנוסף אנחנו מקיימים ימי חשיפה [...] יש ממש תהליך של שיוויק של כל המגמות </a:t>
            </a:r>
          </a:p>
          <a:p>
            <a:pPr algn="r" rtl="1"/>
            <a:r>
              <a:rPr lang="he-IL" dirty="0">
                <a:latin typeface="+mj-lt"/>
                <a:cs typeface="Arial" panose="020B0604020202020204" pitchFamily="34" charset="0"/>
              </a:rPr>
              <a:t>אנחנו מאפשרים לתלמדים לבחור[...] כצוות חינוכי אנחנו גם משקפים לילד תראה פתוחות בפינך כל האופציות [...] חשבת על העתיד? מה אתה רואה את עצמך עושה? [...] אנחנו אומרים בא תלך על האופציה האופטימלית שתפתח לך את כל הדלתות [...] זאת אומרת כל היום אנחנו גם בוחנים את הדברים על פי שיקולים של להגיע </a:t>
            </a:r>
            <a:r>
              <a:rPr lang="he-IL" b="1" dirty="0">
                <a:latin typeface="+mj-lt"/>
                <a:cs typeface="Arial" panose="020B0604020202020204" pitchFamily="34" charset="0"/>
              </a:rPr>
              <a:t>למיצוי עצמי [...] קח לך תהנה תלמד את זה בכייף ותגיע למקסימום של המיצוי שלך </a:t>
            </a:r>
            <a:r>
              <a:rPr lang="he-IL" dirty="0">
                <a:latin typeface="+mj-lt"/>
                <a:cs typeface="Arial" panose="020B0604020202020204" pitchFamily="34" charset="0"/>
              </a:rPr>
              <a:t>(מנהלת בית הספר) </a:t>
            </a:r>
            <a:endParaRPr lang="en-IL" dirty="0">
              <a:latin typeface="+mj-lt"/>
            </a:endParaRPr>
          </a:p>
        </p:txBody>
      </p:sp>
    </p:spTree>
    <p:extLst>
      <p:ext uri="{BB962C8B-B14F-4D97-AF65-F5344CB8AC3E}">
        <p14:creationId xmlns:p14="http://schemas.microsoft.com/office/powerpoint/2010/main" val="277767661"/>
      </p:ext>
    </p:extLst>
  </p:cSld>
  <p:clrMapOvr>
    <a:masterClrMapping/>
  </p:clrMapOvr>
</p:sld>
</file>

<file path=ppt/theme/theme1.xml><?xml version="1.0" encoding="utf-8"?>
<a:theme xmlns:a="http://schemas.openxmlformats.org/drawingml/2006/main" name="FunkyShapesVTI">
  <a:themeElements>
    <a:clrScheme name="Custom 15">
      <a:dk1>
        <a:sysClr val="windowText" lastClr="000000"/>
      </a:dk1>
      <a:lt1>
        <a:sysClr val="window" lastClr="FFFFFF"/>
      </a:lt1>
      <a:dk2>
        <a:srgbClr val="2D2D2D"/>
      </a:dk2>
      <a:lt2>
        <a:srgbClr val="F3FFF8"/>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VTI" id="{A7F40C41-3FB2-45B0-B0D6-DFB7FDD9B7AD}" vid="{C49381A0-09CD-46EE-B141-E2CDD87ABFE3}"/>
    </a:ext>
  </a:extLst>
</a:theme>
</file>

<file path=docProps/app.xml><?xml version="1.0" encoding="utf-8"?>
<Properties xmlns="http://schemas.openxmlformats.org/officeDocument/2006/extended-properties" xmlns:vt="http://schemas.openxmlformats.org/officeDocument/2006/docPropsVTypes">
  <TotalTime>797</TotalTime>
  <Words>1910</Words>
  <Application>Microsoft Office PowerPoint</Application>
  <PresentationFormat>Widescreen</PresentationFormat>
  <Paragraphs>87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Avenir Next LT Pro</vt:lpstr>
      <vt:lpstr>FunkyShapesVTI</vt:lpstr>
      <vt:lpstr>הבדלים מגדריים בלימודי המדעים והטכנלוגיה: </vt:lpstr>
      <vt:lpstr>הפער המגדרי ב STEM בישראל – שתי סוגיות</vt:lpstr>
      <vt:lpstr>הפער המגדרי בהשתתפות במדעים בבתי ספר</vt:lpstr>
      <vt:lpstr>האם מדובר בפער אוניברסאלי? </vt:lpstr>
      <vt:lpstr>The gender equality paradox</vt:lpstr>
      <vt:lpstr>PowerPoint Presentation</vt:lpstr>
      <vt:lpstr>מחקר 1 – פערים מגדריים ומדיניות בית הספר:  השוואה בין בית ספר יהודי וערבי</vt:lpstr>
      <vt:lpstr>מתודולוגיה ומערך המחקר  </vt:lpstr>
      <vt:lpstr>בית הספר לדוברי עברית – אתוס של מימוש עצמי ובחירה </vt:lpstr>
      <vt:lpstr>בית הספר היהודי - המשך</vt:lpstr>
      <vt:lpstr>בית הספר דובר הערבית – אתוס של מצוינות ומריטוקרטיה</vt:lpstr>
      <vt:lpstr>בית הספר הערבי - המשך</vt:lpstr>
      <vt:lpstr>הסברים לדפוסים המגדרים</vt:lpstr>
      <vt:lpstr>מחקר 2 – האם לימודים בסביבה מגדרית נפרדת עשויים להגדיל השתתפות של בנות ב- STEM?</vt:lpstr>
      <vt:lpstr>מחקר 2 – האם לימודים בסביבה מגדרית נפרדת עשויים להגדיל השתתפות של בנות ב- STEM?</vt:lpstr>
      <vt:lpstr>מחקר 2 – האם לימודים בסביבה מגדרית נפרדת בחברת שפע עשויים להגדיל השתתפות של בנות ב- STEM?</vt:lpstr>
      <vt:lpstr>מחקר 2 – האם לימודים בסביבה מגדרית נפרדת בחברת שפע עשויים להגדיל השתתפות של בנות ב- STEM?</vt:lpstr>
      <vt:lpstr>מחקר 2 - האם לימודים בסביבה מגדרית נפרדת בחברת שפע עשויים להגדיל השתתפות של בנות ב- STEM?</vt:lpstr>
      <vt:lpstr>מחקר 2 – האם לימודים בסביבה מגדרית נפרדת בחברת שפע עשויים להגדיל השתתפות של בנות ב- STEM?</vt:lpstr>
      <vt:lpstr>מחקר 2 – האם לימודים בסביבה מגדרית נפרדת בחברת שפע עשויים להגדיל השתתפות של בנות ב- STEM?</vt:lpstr>
      <vt:lpstr>כיווני מחקר נוספים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דפוסי השתתפות מגדריים במקצועות מדעים:</dc:title>
  <dc:creator>הללי פינסון</dc:creator>
  <cp:lastModifiedBy>Halleli Pinson</cp:lastModifiedBy>
  <cp:revision>30</cp:revision>
  <dcterms:created xsi:type="dcterms:W3CDTF">2021-01-10T04:43:26Z</dcterms:created>
  <dcterms:modified xsi:type="dcterms:W3CDTF">2021-11-25T04:51:20Z</dcterms:modified>
</cp:coreProperties>
</file>